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841" r:id="rId2"/>
  </p:sldMasterIdLst>
  <p:notesMasterIdLst>
    <p:notesMasterId r:id="rId15"/>
  </p:notesMasterIdLst>
  <p:handoutMasterIdLst>
    <p:handoutMasterId r:id="rId16"/>
  </p:handoutMasterIdLst>
  <p:sldIdLst>
    <p:sldId id="394" r:id="rId3"/>
    <p:sldId id="395" r:id="rId4"/>
    <p:sldId id="396" r:id="rId5"/>
    <p:sldId id="397" r:id="rId6"/>
    <p:sldId id="398" r:id="rId7"/>
    <p:sldId id="399" r:id="rId8"/>
    <p:sldId id="400" r:id="rId9"/>
    <p:sldId id="401" r:id="rId10"/>
    <p:sldId id="402" r:id="rId11"/>
    <p:sldId id="403" r:id="rId12"/>
    <p:sldId id="404" r:id="rId13"/>
    <p:sldId id="405" r:id="rId14"/>
  </p:sldIdLst>
  <p:sldSz cx="9144000" cy="6858000" type="letter"/>
  <p:notesSz cx="6858000" cy="9144000"/>
  <p:custDataLst>
    <p:tags r:id="rId1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19">
          <p15:clr>
            <a:srgbClr val="A4A3A4"/>
          </p15:clr>
        </p15:guide>
        <p15:guide id="2" pos="560">
          <p15:clr>
            <a:srgbClr val="A4A3A4"/>
          </p15:clr>
        </p15:guide>
        <p15:guide id="3" pos="2720">
          <p15:clr>
            <a:srgbClr val="A4A3A4"/>
          </p15:clr>
        </p15:guide>
        <p15:guide id="4" pos="24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829"/>
    <a:srgbClr val="3626DE"/>
    <a:srgbClr val="005088"/>
    <a:srgbClr val="CA0000"/>
    <a:srgbClr val="FFD167"/>
    <a:srgbClr val="17233A"/>
    <a:srgbClr val="273B71"/>
    <a:srgbClr val="45D60A"/>
    <a:srgbClr val="38B02C"/>
    <a:srgbClr val="9D2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297" autoAdjust="0"/>
  </p:normalViewPr>
  <p:slideViewPr>
    <p:cSldViewPr snapToGrid="0">
      <p:cViewPr>
        <p:scale>
          <a:sx n="134" d="100"/>
          <a:sy n="134" d="100"/>
        </p:scale>
        <p:origin x="-1504" y="-80"/>
      </p:cViewPr>
      <p:guideLst>
        <p:guide orient="horz" pos="4239"/>
        <p:guide pos="560"/>
        <p:guide pos="2720"/>
        <p:guide pos="2472"/>
      </p:guideLst>
    </p:cSldViewPr>
  </p:slideViewPr>
  <p:outlineViewPr>
    <p:cViewPr>
      <p:scale>
        <a:sx n="100" d="100"/>
        <a:sy n="100" d="100"/>
      </p:scale>
      <p:origin x="0" y="14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53" d="100"/>
          <a:sy n="153" d="100"/>
        </p:scale>
        <p:origin x="-51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tags" Target="tags/tag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pPr>
              <a:defRPr/>
            </a:pPr>
            <a:fld id="{0B01986F-148E-3D4F-93DC-85042F339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22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pPr>
              <a:defRPr/>
            </a:pPr>
            <a:fld id="{AE429099-F7C9-A64B-AA74-6060CED91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4492" y="2397125"/>
            <a:ext cx="790676" cy="690733"/>
          </a:xfrm>
          <a:prstGeom prst="roundRect">
            <a:avLst>
              <a:gd name="adj" fmla="val 5484"/>
            </a:avLst>
          </a:prstGeom>
          <a:noFill/>
          <a:ln w="6350">
            <a:solidFill>
              <a:srgbClr val="1478A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578170" y="3256644"/>
            <a:ext cx="1921133" cy="2642506"/>
            <a:chOff x="2578170" y="2608944"/>
            <a:chExt cx="2031930" cy="2794906"/>
          </a:xfrm>
        </p:grpSpPr>
        <p:pic>
          <p:nvPicPr>
            <p:cNvPr id="10" name="Picture 4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6" t="-318" r="50130" b="318"/>
            <a:stretch/>
          </p:blipFill>
          <p:spPr bwMode="auto">
            <a:xfrm>
              <a:off x="2578170" y="2608944"/>
              <a:ext cx="1822239" cy="2236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2590800" y="4895850"/>
              <a:ext cx="2019300" cy="508000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0" tIns="0" anchor="t" anchorCtr="0"/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1400" dirty="0" smtClean="0">
                  <a:solidFill>
                    <a:srgbClr val="005088"/>
                  </a:solidFill>
                  <a:latin typeface="Arial" charset="0"/>
                </a:rPr>
                <a:t>Engineered Systems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76886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-111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-111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-111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-111" charset="-128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wpres1_PV100_Cover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74"/>
            <a:ext cx="9144000" cy="6866174"/>
          </a:xfrm>
          <a:prstGeom prst="rect">
            <a:avLst/>
          </a:prstGeom>
        </p:spPr>
      </p:pic>
      <p:sp>
        <p:nvSpPr>
          <p:cNvPr id="5" name="Rectangle 10"/>
          <p:cNvSpPr>
            <a:spLocks noChangeArrowheads="1"/>
          </p:cNvSpPr>
          <p:nvPr userDrawn="1"/>
        </p:nvSpPr>
        <p:spPr bwMode="auto">
          <a:xfrm>
            <a:off x="8356600" y="6464300"/>
            <a:ext cx="6921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0" hangingPunct="0"/>
            <a:fld id="{0BAA300E-B50B-D149-9D47-B2EE8349D4A6}" type="slidenum">
              <a:rPr lang="en-US" sz="1200">
                <a:solidFill>
                  <a:schemeClr val="bg1"/>
                </a:solidFill>
                <a:latin typeface="Arial" charset="0"/>
              </a:rPr>
              <a:pPr algn="r" eaLnBrk="0" hangingPunct="0"/>
              <a:t>‹#›</a:t>
            </a:fld>
            <a:endParaRPr lang="en-US" sz="12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9600" y="4056743"/>
            <a:ext cx="4724400" cy="1567543"/>
          </a:xfrm>
        </p:spPr>
        <p:txBody>
          <a:bodyPr/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 dirty="0" smtClean="0"/>
              <a:t>it </a:t>
            </a:r>
            <a:r>
              <a:rPr lang="en-US" dirty="0"/>
              <a:t>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19600" y="5762175"/>
            <a:ext cx="4724400" cy="515257"/>
          </a:xfrm>
        </p:spPr>
        <p:txBody>
          <a:bodyPr/>
          <a:lstStyle>
            <a:lvl1pPr marL="0" indent="0" algn="ctr">
              <a:buFont typeface="Wingdings" pitchFamily="1" charset="2"/>
              <a:buNone/>
              <a:defRPr sz="18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6857" y="6465960"/>
            <a:ext cx="4604087" cy="24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7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8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93750"/>
            <a:ext cx="1943100" cy="5302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93750"/>
            <a:ext cx="5676900" cy="5302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2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6CC61-1959-6243-B0D5-93BF757A66D0}" type="datetime1">
              <a:rPr lang="en-US"/>
              <a:pPr>
                <a:defRPr/>
              </a:pPr>
              <a:t>9/3/14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89B43-A018-7245-8D67-C94164395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ECD9E-8820-4744-8A7A-0088E94062D0}" type="datetime1">
              <a:rPr lang="en-US"/>
              <a:pPr>
                <a:defRPr/>
              </a:pPr>
              <a:t>9/3/14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FE1EA-8DD7-B141-94A7-F32ED00490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9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7CB0F-77FB-B84F-90E0-0454E5E69345}" type="datetime1">
              <a:rPr lang="en-US"/>
              <a:pPr>
                <a:defRPr/>
              </a:pPr>
              <a:t>9/3/14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081D9-8C76-9142-8A02-0C6A5C0191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8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7E152-4FC0-E94B-98FB-CA69BA9409DA}" type="datetime1">
              <a:rPr lang="en-US"/>
              <a:pPr>
                <a:defRPr/>
              </a:pPr>
              <a:t>9/3/14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E30B1-F2A5-5A4C-A827-143633A31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2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3BEB2-9528-D641-AFDE-57F1E727DDF5}" type="datetime1">
              <a:rPr lang="en-US"/>
              <a:pPr>
                <a:defRPr/>
              </a:pPr>
              <a:t>9/3/14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9B9D8-9FB0-544D-8344-FB89C91DF1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6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CCC7A-A8DC-A745-A5A2-E8A051B42203}" type="datetime1">
              <a:rPr lang="en-US"/>
              <a:pPr>
                <a:defRPr/>
              </a:pPr>
              <a:t>9/3/14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25715-B38D-4E4E-A2B6-F436C1E9F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1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65D26-C9DB-7E4D-AFD7-C8D9CD1CEF02}" type="datetime1">
              <a:rPr lang="en-US"/>
              <a:pPr>
                <a:defRPr/>
              </a:pPr>
              <a:t>9/3/14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06C2E-FE44-0940-A988-757F9E1BD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3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010CC-619C-504B-A608-26C193C1A4F8}" type="datetime1">
              <a:rPr lang="en-US"/>
              <a:pPr>
                <a:defRPr/>
              </a:pPr>
              <a:t>9/3/14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1E201-AA62-A94E-AEA9-0B450A0BC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3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85" y="711200"/>
            <a:ext cx="8511419" cy="3111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2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67E77-5FE5-684E-B05E-72EBBB89FDBB}" type="datetime1">
              <a:rPr lang="en-US"/>
              <a:pPr>
                <a:defRPr/>
              </a:pPr>
              <a:t>9/3/14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168DF-17E7-4145-9E70-679BF72DEC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5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9DA57-8E05-FD4B-8031-C4BBD9AC947F}" type="datetime1">
              <a:rPr lang="en-US"/>
              <a:pPr>
                <a:defRPr/>
              </a:pPr>
              <a:t>9/3/14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9F792-2BC4-AE47-8DFB-BD895124B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6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386C5-0490-A34E-950D-B8CD3EAAF466}" type="datetime1">
              <a:rPr lang="en-US"/>
              <a:pPr>
                <a:defRPr/>
              </a:pPr>
              <a:t>9/3/14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AEBD7-B16C-2146-BC42-05F49DA09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6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11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1562100"/>
            <a:ext cx="37084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9800" y="1562100"/>
            <a:ext cx="37084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4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3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6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33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277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92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W_ppt_slide.ps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674915"/>
            <a:ext cx="89916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0350" y="1098550"/>
            <a:ext cx="865505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8"/>
          <p:cNvSpPr>
            <a:spLocks noChangeArrowheads="1"/>
          </p:cNvSpPr>
          <p:nvPr/>
        </p:nvSpPr>
        <p:spPr bwMode="auto">
          <a:xfrm>
            <a:off x="8293100" y="6540500"/>
            <a:ext cx="6921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0" hangingPunct="0"/>
            <a:fld id="{EB2E43E7-3CF5-1442-B03A-52A50099ABBF}" type="slidenum">
              <a:rPr lang="en-US" sz="1200">
                <a:solidFill>
                  <a:srgbClr val="1478AD"/>
                </a:solidFill>
                <a:latin typeface="Arial" charset="0"/>
              </a:rPr>
              <a:pPr algn="r" eaLnBrk="0" hangingPunct="0"/>
              <a:t>‹#›</a:t>
            </a:fld>
            <a:endParaRPr lang="en-US" sz="1200">
              <a:solidFill>
                <a:srgbClr val="1478AD"/>
              </a:solidFill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117272" y="270785"/>
            <a:ext cx="4618182" cy="2626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24" r:id="rId1"/>
    <p:sldLayoutId id="2147485303" r:id="rId2"/>
    <p:sldLayoutId id="2147485304" r:id="rId3"/>
    <p:sldLayoutId id="2147485305" r:id="rId4"/>
    <p:sldLayoutId id="2147485306" r:id="rId5"/>
    <p:sldLayoutId id="2147485307" r:id="rId6"/>
    <p:sldLayoutId id="2147485308" r:id="rId7"/>
    <p:sldLayoutId id="2147485309" r:id="rId8"/>
    <p:sldLayoutId id="2147485310" r:id="rId9"/>
    <p:sldLayoutId id="2147485311" r:id="rId10"/>
    <p:sldLayoutId id="214748531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1400">
          <a:solidFill>
            <a:schemeClr val="bg1"/>
          </a:solidFill>
          <a:latin typeface="Calibri"/>
          <a:ea typeface="+mj-ea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Calibri" charset="0"/>
          <a:ea typeface="ＭＳ Ｐゴシック" pitchFamily="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Calibri" charset="0"/>
          <a:ea typeface="ＭＳ Ｐゴシック" pitchFamily="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Calibri" charset="0"/>
          <a:ea typeface="ＭＳ Ｐゴシック" pitchFamily="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Calibri" charset="0"/>
          <a:ea typeface="ＭＳ Ｐゴシック" pitchFamily="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pitchFamily="1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pitchFamily="1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pitchFamily="1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pitchFamily="1" charset="-128"/>
        </a:defRPr>
      </a:lvl9pPr>
    </p:titleStyle>
    <p:bodyStyle>
      <a:lvl1pPr marL="285750" indent="-28575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Font typeface="Wingdings" charset="0"/>
        <a:buChar char="§"/>
        <a:defRPr sz="2400">
          <a:solidFill>
            <a:schemeClr val="tx1"/>
          </a:solidFill>
          <a:latin typeface="Calibri"/>
          <a:ea typeface="+mn-ea"/>
          <a:cs typeface="Calibri"/>
        </a:defRPr>
      </a:lvl1pPr>
      <a:lvl2pPr marL="630238" indent="-230188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Font typeface="Times" charset="0"/>
        <a:buChar char="•"/>
        <a:defRPr sz="2000">
          <a:solidFill>
            <a:schemeClr val="tx1"/>
          </a:solidFill>
          <a:latin typeface="Calibri"/>
          <a:ea typeface="+mn-ea"/>
          <a:cs typeface="Calibri"/>
        </a:defRPr>
      </a:lvl2pPr>
      <a:lvl3pPr marL="973138" indent="-22860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Char char="-"/>
        <a:defRPr sz="1600">
          <a:solidFill>
            <a:schemeClr val="tx1"/>
          </a:solidFill>
          <a:latin typeface="Calibri"/>
          <a:ea typeface="+mn-ea"/>
          <a:cs typeface="Calibri"/>
        </a:defRPr>
      </a:lvl3pPr>
      <a:lvl4pPr marL="1316038" indent="-22860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Font typeface="Times" charset="0"/>
        <a:buChar char="•"/>
        <a:defRPr sz="1600">
          <a:solidFill>
            <a:schemeClr val="tx1"/>
          </a:solidFill>
          <a:latin typeface="Calibri"/>
          <a:ea typeface="+mn-ea"/>
          <a:cs typeface="Calibri"/>
        </a:defRPr>
      </a:lvl4pPr>
      <a:lvl5pPr marL="1658938" indent="-22860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Char char="-"/>
        <a:defRPr sz="1600">
          <a:solidFill>
            <a:schemeClr val="tx1"/>
          </a:solidFill>
          <a:latin typeface="Calibri"/>
          <a:ea typeface="+mn-ea"/>
          <a:cs typeface="Calibri"/>
        </a:defRPr>
      </a:lvl5pPr>
      <a:lvl6pPr marL="2116138" indent="-22860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Char char="-"/>
        <a:defRPr sz="1600">
          <a:solidFill>
            <a:schemeClr val="tx1"/>
          </a:solidFill>
          <a:latin typeface="+mn-lt"/>
          <a:ea typeface="+mn-ea"/>
        </a:defRPr>
      </a:lvl6pPr>
      <a:lvl7pPr marL="2573338" indent="-22860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Char char="-"/>
        <a:defRPr sz="1600">
          <a:solidFill>
            <a:schemeClr val="tx1"/>
          </a:solidFill>
          <a:latin typeface="+mn-lt"/>
          <a:ea typeface="+mn-ea"/>
        </a:defRPr>
      </a:lvl7pPr>
      <a:lvl8pPr marL="3030538" indent="-22860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Char char="-"/>
        <a:defRPr sz="1600">
          <a:solidFill>
            <a:schemeClr val="tx1"/>
          </a:solidFill>
          <a:latin typeface="+mn-lt"/>
          <a:ea typeface="+mn-ea"/>
        </a:defRPr>
      </a:lvl8pPr>
      <a:lvl9pPr marL="3487738" indent="-22860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Char char="-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B05CE65-7AED-724A-A196-6DD94AD19D8E}" type="datetime1">
              <a:rPr lang="en-US"/>
              <a:pPr>
                <a:defRPr/>
              </a:pPr>
              <a:t>9/3/14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>
                <a:solidFill>
                  <a:srgbClr val="898989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5293C40-6F95-EA4D-8064-55D067892E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13" r:id="rId1"/>
    <p:sldLayoutId id="2147485314" r:id="rId2"/>
    <p:sldLayoutId id="2147485315" r:id="rId3"/>
    <p:sldLayoutId id="2147485316" r:id="rId4"/>
    <p:sldLayoutId id="2147485317" r:id="rId5"/>
    <p:sldLayoutId id="2147485318" r:id="rId6"/>
    <p:sldLayoutId id="2147485319" r:id="rId7"/>
    <p:sldLayoutId id="2147485320" r:id="rId8"/>
    <p:sldLayoutId id="2147485321" r:id="rId9"/>
    <p:sldLayoutId id="2147485322" r:id="rId10"/>
    <p:sldLayoutId id="214748532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64182" y="4056743"/>
            <a:ext cx="4779818" cy="1567543"/>
          </a:xfrm>
        </p:spPr>
        <p:txBody>
          <a:bodyPr/>
          <a:lstStyle/>
          <a:p>
            <a:r>
              <a:rPr lang="en-US" sz="2800" dirty="0"/>
              <a:t>OPW’s Petro Vend 100</a:t>
            </a:r>
            <a:r>
              <a:rPr lang="en-US" sz="2800" baseline="30000" dirty="0"/>
              <a:t>®</a:t>
            </a:r>
            <a:r>
              <a:rPr lang="en-US" sz="2800" dirty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Fuel </a:t>
            </a:r>
            <a:r>
              <a:rPr lang="en-US" sz="2800" dirty="0"/>
              <a:t>Control System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1800" i="1" dirty="0" smtClean="0"/>
              <a:t>Overview, Features and Benefits</a:t>
            </a:r>
            <a:r>
              <a:rPr lang="en-US" sz="1800" i="1" dirty="0"/>
              <a:t/>
            </a:r>
            <a:br>
              <a:rPr lang="en-US" sz="1800" i="1" dirty="0"/>
            </a:br>
            <a:endParaRPr lang="en-US" sz="18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and Specifications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237095"/>
            <a:ext cx="8791286" cy="5299831"/>
          </a:xfrm>
        </p:spPr>
        <p:txBody>
          <a:bodyPr numCol="3" spcCol="274320"/>
          <a:lstStyle/>
          <a:p>
            <a:pPr marL="0" indent="0">
              <a:buNone/>
            </a:pPr>
            <a:r>
              <a:rPr lang="en-US" sz="1600" b="1" dirty="0"/>
              <a:t>Dimensions and Display: </a:t>
            </a:r>
            <a:endParaRPr lang="en-US" sz="1600" dirty="0"/>
          </a:p>
          <a:p>
            <a:r>
              <a:rPr lang="en-US" sz="1600" spc="-150" dirty="0" smtClean="0"/>
              <a:t>2 1  c m  </a:t>
            </a:r>
            <a:r>
              <a:rPr lang="en-US" sz="1600" spc="-150" dirty="0"/>
              <a:t>H x </a:t>
            </a:r>
            <a:r>
              <a:rPr lang="en-US" sz="1600" spc="-150" dirty="0" smtClean="0"/>
              <a:t> 3 2 . 5  c m  W  x  6  c m  D </a:t>
            </a:r>
            <a:endParaRPr lang="en-US" sz="1600" spc="-150" dirty="0"/>
          </a:p>
          <a:p>
            <a:r>
              <a:rPr lang="en-US" sz="1600" dirty="0"/>
              <a:t>18 </a:t>
            </a:r>
            <a:r>
              <a:rPr lang="en-US" sz="1600" dirty="0" smtClean="0"/>
              <a:t>(</a:t>
            </a:r>
            <a:r>
              <a:rPr lang="en-US" sz="1600" dirty="0"/>
              <a:t>7”</a:t>
            </a:r>
            <a:r>
              <a:rPr lang="en-US" sz="1600" dirty="0" smtClean="0"/>
              <a:t>) </a:t>
            </a:r>
            <a:r>
              <a:rPr lang="en-US" sz="1600" dirty="0"/>
              <a:t>cm color LCD touchscreen display </a:t>
            </a:r>
          </a:p>
          <a:p>
            <a:r>
              <a:rPr lang="en-US" sz="1600" dirty="0" smtClean="0"/>
              <a:t>Graphical </a:t>
            </a:r>
            <a:r>
              <a:rPr lang="en-US" sz="1600" dirty="0"/>
              <a:t>user interface </a:t>
            </a:r>
          </a:p>
          <a:p>
            <a:pPr marL="0" indent="0">
              <a:buNone/>
            </a:pPr>
            <a:r>
              <a:rPr lang="en-US" sz="1600" dirty="0"/>
              <a:t> </a:t>
            </a:r>
          </a:p>
          <a:p>
            <a:pPr marL="0" indent="0">
              <a:buNone/>
            </a:pPr>
            <a:r>
              <a:rPr lang="en-US" sz="1600" b="1" dirty="0"/>
              <a:t>Operating Requirements:</a:t>
            </a:r>
            <a:endParaRPr lang="en-US" sz="1600" dirty="0"/>
          </a:p>
          <a:p>
            <a:r>
              <a:rPr lang="en-US" sz="1600" dirty="0"/>
              <a:t>Power: 120/240 VAC +/- 10%, 50/60 Hz, 20 W </a:t>
            </a:r>
          </a:p>
          <a:p>
            <a:r>
              <a:rPr lang="en-US" sz="1600" dirty="0"/>
              <a:t>Operating Temperature Range: 0°C to 50°C </a:t>
            </a:r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Alarms:</a:t>
            </a:r>
            <a:endParaRPr lang="en-US" sz="1600" dirty="0"/>
          </a:p>
          <a:p>
            <a:r>
              <a:rPr lang="en-US" sz="1600" dirty="0"/>
              <a:t>Standard Alarms: Buzzer, Light and Acknowledge </a:t>
            </a:r>
          </a:p>
          <a:p>
            <a:r>
              <a:rPr lang="en-US" sz="1600" dirty="0"/>
              <a:t>Optional Alarms: External Tank Alert (internal relay) </a:t>
            </a:r>
          </a:p>
          <a:p>
            <a:pPr marL="0" indent="0">
              <a:buNone/>
            </a:pPr>
            <a:r>
              <a:rPr lang="en-US" sz="1600" dirty="0"/>
              <a:t> </a:t>
            </a:r>
          </a:p>
          <a:p>
            <a:pPr marL="0" indent="0">
              <a:buNone/>
            </a:pPr>
            <a:r>
              <a:rPr lang="en-US" sz="1600" b="1" dirty="0"/>
              <a:t>Reporting: </a:t>
            </a:r>
            <a:endParaRPr lang="en-US" sz="1600" dirty="0"/>
          </a:p>
          <a:p>
            <a:r>
              <a:rPr lang="en-US" sz="1600" dirty="0"/>
              <a:t>Alarm Notifications: Email, Fax, SMS </a:t>
            </a:r>
          </a:p>
          <a:p>
            <a:r>
              <a:rPr lang="en-US" sz="1600" dirty="0"/>
              <a:t>Printer: External </a:t>
            </a:r>
            <a:r>
              <a:rPr lang="en-US" sz="1600" dirty="0" smtClean="0"/>
              <a:t>USB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Connectivity and Communication Ports: </a:t>
            </a:r>
            <a:endParaRPr lang="en-US" sz="1600" dirty="0"/>
          </a:p>
          <a:p>
            <a:pPr>
              <a:lnSpc>
                <a:spcPct val="110000"/>
              </a:lnSpc>
            </a:pPr>
            <a:r>
              <a:rPr lang="en-US" sz="1600" dirty="0"/>
              <a:t>Network Connectivity: DHCP/static addressable RJ-45 Ethernet ports, supports corporate and local LANs 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Communication Ports: </a:t>
            </a:r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r>
              <a:rPr lang="en-US" sz="1400" dirty="0" smtClean="0"/>
              <a:t>One </a:t>
            </a:r>
            <a:r>
              <a:rPr lang="en-US" sz="1400" dirty="0"/>
              <a:t>(1) RS-232 Communication port </a:t>
            </a:r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r>
              <a:rPr lang="en-US" sz="1400" dirty="0" smtClean="0"/>
              <a:t>One </a:t>
            </a:r>
            <a:r>
              <a:rPr lang="en-US" sz="1400" dirty="0"/>
              <a:t>(1) RS-485 Communication port </a:t>
            </a:r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r>
              <a:rPr lang="en-US" sz="1400" dirty="0" smtClean="0"/>
              <a:t>One </a:t>
            </a:r>
            <a:r>
              <a:rPr lang="en-US" sz="1400" dirty="0"/>
              <a:t>(1) RS-422 Communication port </a:t>
            </a:r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r>
              <a:rPr lang="en-US" sz="1400" dirty="0" smtClean="0"/>
              <a:t> </a:t>
            </a:r>
            <a:r>
              <a:rPr lang="en-US" sz="1400" dirty="0"/>
              <a:t>One (1) Ethernet </a:t>
            </a:r>
            <a:r>
              <a:rPr lang="en-US" sz="1400" dirty="0" smtClean="0"/>
              <a:t>port</a:t>
            </a:r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r>
              <a:rPr lang="en-US" sz="1400" dirty="0" smtClean="0"/>
              <a:t>Two </a:t>
            </a:r>
            <a:r>
              <a:rPr lang="en-US" sz="1400" dirty="0"/>
              <a:t>(2) USB ports </a:t>
            </a:r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r>
              <a:rPr lang="en-US" sz="1400" dirty="0" smtClean="0"/>
              <a:t>Two </a:t>
            </a:r>
            <a:r>
              <a:rPr lang="en-US" sz="1400" dirty="0"/>
              <a:t>(2) Internal inputs </a:t>
            </a:r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r>
              <a:rPr lang="en-US" sz="1400" dirty="0" smtClean="0"/>
              <a:t>Two </a:t>
            </a:r>
            <a:r>
              <a:rPr lang="en-US" sz="1400" dirty="0"/>
              <a:t>(2) Internal </a:t>
            </a:r>
            <a:r>
              <a:rPr lang="en-US" sz="1400" dirty="0" smtClean="0"/>
              <a:t>outputs </a:t>
            </a:r>
            <a:endParaRPr lang="en-US" sz="1400" dirty="0"/>
          </a:p>
          <a:p>
            <a:endParaRPr lang="en-US" sz="2000" dirty="0"/>
          </a:p>
        </p:txBody>
      </p:sp>
      <p:pic>
        <p:nvPicPr>
          <p:cNvPr id="6" name="Picture 5" descr="PetroVend 100_009B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57" y="3837214"/>
            <a:ext cx="5388429" cy="35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9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 &amp; 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1364" y="1675827"/>
            <a:ext cx="7123545" cy="4119991"/>
          </a:xfrm>
        </p:spPr>
        <p:txBody>
          <a:bodyPr/>
          <a:lstStyle/>
          <a:p>
            <a:r>
              <a:rPr lang="en-US" sz="1800" dirty="0" smtClean="0">
                <a:solidFill>
                  <a:srgbClr val="7F7F7F"/>
                </a:solidFill>
              </a:rPr>
              <a:t>What </a:t>
            </a:r>
            <a:r>
              <a:rPr lang="en-US" sz="1800" dirty="0">
                <a:solidFill>
                  <a:srgbClr val="7F7F7F"/>
                </a:solidFill>
              </a:rPr>
              <a:t>kind of warranty coverage does the </a:t>
            </a:r>
            <a:r>
              <a:rPr lang="en-US" sz="1800" dirty="0" err="1">
                <a:solidFill>
                  <a:srgbClr val="7F7F7F"/>
                </a:solidFill>
              </a:rPr>
              <a:t>SiteSentinel</a:t>
            </a:r>
            <a:r>
              <a:rPr lang="en-US" sz="1800" baseline="30000" dirty="0">
                <a:solidFill>
                  <a:srgbClr val="7F7F7F"/>
                </a:solidFill>
              </a:rPr>
              <a:t>®</a:t>
            </a:r>
            <a:r>
              <a:rPr lang="en-US" sz="1800" dirty="0">
                <a:solidFill>
                  <a:srgbClr val="7F7F7F"/>
                </a:solidFill>
              </a:rPr>
              <a:t>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PV100</a:t>
            </a:r>
            <a:r>
              <a:rPr lang="en-US" sz="1800" baseline="30000" dirty="0">
                <a:solidFill>
                  <a:schemeClr val="bg1">
                    <a:lumMod val="50000"/>
                  </a:schemeClr>
                </a:solidFill>
              </a:rPr>
              <a:t>™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800" dirty="0" smtClean="0">
                <a:solidFill>
                  <a:srgbClr val="7F7F7F"/>
                </a:solidFill>
              </a:rPr>
              <a:t>offer</a:t>
            </a:r>
            <a:r>
              <a:rPr lang="en-US" sz="1800" dirty="0">
                <a:solidFill>
                  <a:srgbClr val="7F7F7F"/>
                </a:solidFill>
              </a:rPr>
              <a:t>? </a:t>
            </a:r>
            <a:endParaRPr lang="en-US" sz="1800" dirty="0" smtClean="0">
              <a:solidFill>
                <a:srgbClr val="7F7F7F"/>
              </a:solidFill>
            </a:endParaRPr>
          </a:p>
          <a:p>
            <a:endParaRPr lang="en-US" sz="1800" dirty="0">
              <a:solidFill>
                <a:srgbClr val="7F7F7F"/>
              </a:solidFill>
            </a:endParaRPr>
          </a:p>
          <a:p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12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months from date of installation or 18 months from manufacturer’s shipment date. Upgrades and replacement parts are covered for 90 days from the date 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of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installation or for the remainder of the system’s original warranty, whichever is greater. </a:t>
            </a:r>
            <a:endParaRPr lang="en-US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 </a:t>
            </a:r>
          </a:p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Is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there a</a:t>
            </a:r>
            <a:r>
              <a:rPr lang="en-US" sz="1800" dirty="0">
                <a:solidFill>
                  <a:srgbClr val="7F7F7F"/>
                </a:solidFill>
              </a:rPr>
              <a:t> PV100</a:t>
            </a:r>
            <a:r>
              <a:rPr lang="en-US" sz="1800" baseline="30000" dirty="0">
                <a:solidFill>
                  <a:srgbClr val="7F7F7F"/>
                </a:solidFill>
              </a:rPr>
              <a:t>™</a:t>
            </a:r>
            <a:r>
              <a:rPr lang="en-US" sz="1800" dirty="0">
                <a:solidFill>
                  <a:srgbClr val="7F7F7F"/>
                </a:solidFill>
              </a:rPr>
              <a:t>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tank gauge option for users who will only interact with the interface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remotely?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Yes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. A “blank door” unit is available for sites that will only 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operate</a:t>
            </a:r>
            <a:b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the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console through remote connections.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10463" y="1362521"/>
            <a:ext cx="659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cap="all" dirty="0" smtClean="0">
                <a:ln w="0"/>
                <a:solidFill>
                  <a:schemeClr val="bg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Calibri"/>
              </a:rPr>
              <a:t>Q</a:t>
            </a:r>
            <a:endParaRPr lang="en-US" sz="5400" cap="all" dirty="0">
              <a:ln w="0"/>
              <a:solidFill>
                <a:schemeClr val="bg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0463" y="3836477"/>
            <a:ext cx="659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cap="all" dirty="0" smtClean="0">
                <a:ln w="0"/>
                <a:solidFill>
                  <a:schemeClr val="bg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Calibri"/>
              </a:rPr>
              <a:t>Q</a:t>
            </a:r>
            <a:endParaRPr lang="en-US" sz="5400" cap="all" dirty="0">
              <a:ln w="0"/>
              <a:solidFill>
                <a:schemeClr val="bg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405" y="2124518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Calibri"/>
              </a:rPr>
              <a:t>A</a:t>
            </a:r>
            <a:endParaRPr lang="en-US" sz="5400" cap="all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Calibri"/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6405" y="4801677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Calibri"/>
              </a:rPr>
              <a:t>A</a:t>
            </a:r>
            <a:endParaRPr lang="en-US" sz="5400" cap="all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Calibri"/>
              <a:cs typeface="Calibri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1137920" y="3847583"/>
            <a:ext cx="6966989" cy="13217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FF7829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126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019" y="3175001"/>
            <a:ext cx="4846524" cy="2805546"/>
          </a:xfrm>
        </p:spPr>
        <p:txBody>
          <a:bodyPr numCol="2" spcCol="0"/>
          <a:lstStyle/>
          <a:p>
            <a:r>
              <a:rPr lang="en-US" sz="2000" b="1" dirty="0" smtClean="0"/>
              <a:t>User</a:t>
            </a:r>
            <a:r>
              <a:rPr lang="en-US" sz="2000" b="1" dirty="0"/>
              <a:t>-Friendly</a:t>
            </a:r>
            <a:r>
              <a:rPr lang="en-US" sz="2000" b="1" dirty="0" smtClean="0"/>
              <a:t>: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600" dirty="0" smtClean="0"/>
              <a:t>The </a:t>
            </a:r>
            <a:r>
              <a:rPr lang="en-US" sz="1600" dirty="0"/>
              <a:t>gauge’s interface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is </a:t>
            </a:r>
            <a:r>
              <a:rPr lang="en-US" sz="1600" dirty="0"/>
              <a:t>easy to use</a:t>
            </a:r>
            <a:r>
              <a:rPr lang="en-US" sz="1600" dirty="0" smtClean="0"/>
              <a:t>.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sz="2000" b="1" dirty="0" smtClean="0"/>
              <a:t>Versatile: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1600" dirty="0" smtClean="0"/>
              <a:t>The </a:t>
            </a:r>
            <a:r>
              <a:rPr lang="en-US" sz="1600" dirty="0"/>
              <a:t>Nano is ideal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for any size site.</a:t>
            </a:r>
            <a:endParaRPr lang="en-US" dirty="0"/>
          </a:p>
          <a:p>
            <a:r>
              <a:rPr lang="en-US" sz="2000" b="1" dirty="0" smtClean="0"/>
              <a:t>Convenient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1600" dirty="0" smtClean="0"/>
              <a:t>Gauge </a:t>
            </a:r>
            <a:r>
              <a:rPr lang="en-US" sz="1600" dirty="0"/>
              <a:t>provides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remote </a:t>
            </a:r>
            <a:r>
              <a:rPr lang="en-US" sz="1600" dirty="0"/>
              <a:t>accessibility. </a:t>
            </a:r>
            <a:endParaRPr lang="en-US" sz="1600" dirty="0" smtClean="0"/>
          </a:p>
          <a:p>
            <a:pPr>
              <a:lnSpc>
                <a:spcPct val="140000"/>
              </a:lnSpc>
            </a:pPr>
            <a:endParaRPr lang="en-US" sz="1600" dirty="0"/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sz="2000" b="1" dirty="0" smtClean="0"/>
              <a:t>Affordable:</a:t>
            </a:r>
            <a:r>
              <a:rPr lang="en-US" sz="20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The Nano comes at a competitive list price with no ongoing fees.</a:t>
            </a:r>
            <a:endParaRPr lang="en-US" sz="16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182" y="2540000"/>
            <a:ext cx="609986" cy="609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182" y="4237185"/>
            <a:ext cx="609986" cy="6099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112" y="2540000"/>
            <a:ext cx="609986" cy="6099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6887" y="1235747"/>
            <a:ext cx="8142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latin typeface="Calibri"/>
                <a:cs typeface="Calibri"/>
              </a:rPr>
              <a:t>The </a:t>
            </a:r>
            <a:r>
              <a:rPr lang="en-US" b="0" dirty="0" err="1">
                <a:latin typeface="Calibri"/>
                <a:cs typeface="Calibri"/>
              </a:rPr>
              <a:t>SiteSentinel</a:t>
            </a:r>
            <a:r>
              <a:rPr lang="en-US" b="0" baseline="30000" dirty="0">
                <a:latin typeface="Calibri"/>
                <a:cs typeface="Calibri"/>
              </a:rPr>
              <a:t>®</a:t>
            </a:r>
            <a:r>
              <a:rPr lang="en-US" b="0" dirty="0">
                <a:latin typeface="Calibri"/>
                <a:cs typeface="Calibri"/>
              </a:rPr>
              <a:t> PV100</a:t>
            </a:r>
            <a:r>
              <a:rPr lang="en-US" b="0" baseline="30000" dirty="0">
                <a:latin typeface="Calibri"/>
                <a:cs typeface="Calibri"/>
              </a:rPr>
              <a:t>™</a:t>
            </a:r>
            <a:r>
              <a:rPr lang="en-US" b="0" dirty="0">
                <a:latin typeface="Calibri"/>
                <a:cs typeface="Calibri"/>
              </a:rPr>
              <a:t> tank gauge provides </a:t>
            </a:r>
            <a:r>
              <a:rPr lang="en-US" b="0" dirty="0" smtClean="0">
                <a:latin typeface="Calibri"/>
                <a:cs typeface="Calibri"/>
              </a:rPr>
              <a:t/>
            </a:r>
            <a:br>
              <a:rPr lang="en-US" b="0" dirty="0" smtClean="0">
                <a:latin typeface="Calibri"/>
                <a:cs typeface="Calibri"/>
              </a:rPr>
            </a:br>
            <a:r>
              <a:rPr lang="en-US" i="1" u="sng" dirty="0">
                <a:solidFill>
                  <a:srgbClr val="FF7829"/>
                </a:solidFill>
                <a:latin typeface="Calibri"/>
                <a:cs typeface="Calibri"/>
              </a:rPr>
              <a:t>simple, accurate and affordable inventory management</a:t>
            </a:r>
            <a:r>
              <a:rPr lang="en-US" b="0" dirty="0">
                <a:solidFill>
                  <a:srgbClr val="FF7829"/>
                </a:solidFill>
                <a:latin typeface="Calibri"/>
                <a:cs typeface="Calibri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400" y="4241800"/>
            <a:ext cx="619760" cy="619760"/>
          </a:xfrm>
          <a:prstGeom prst="rect">
            <a:avLst/>
          </a:prstGeom>
        </p:spPr>
      </p:pic>
      <p:pic>
        <p:nvPicPr>
          <p:cNvPr id="11" name="Picture 10" descr="PetroVend 100_005_B.ps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645" y="1916546"/>
            <a:ext cx="3473335" cy="503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8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</a:t>
            </a: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7824" y="2351714"/>
            <a:ext cx="5282589" cy="4487332"/>
          </a:xfrm>
        </p:spPr>
        <p:txBody>
          <a:bodyPr/>
          <a:lstStyle/>
          <a:p>
            <a:r>
              <a:rPr lang="en-US" b="1" dirty="0" smtClean="0"/>
              <a:t>Easy to Install:</a:t>
            </a:r>
            <a:r>
              <a:rPr lang="en-US" dirty="0" smtClean="0"/>
              <a:t> </a:t>
            </a:r>
            <a:r>
              <a:rPr lang="en-US" sz="1800" dirty="0" smtClean="0"/>
              <a:t> Designed for quick start-up, the </a:t>
            </a:r>
            <a:r>
              <a:rPr lang="en-US" sz="1800" dirty="0" smtClean="0"/>
              <a:t>Petro Vend 100 ships ready-to-use.</a:t>
            </a:r>
            <a:br>
              <a:rPr lang="en-US" sz="1800" dirty="0" smtClean="0"/>
            </a:br>
            <a:endParaRPr lang="en-US" dirty="0"/>
          </a:p>
          <a:p>
            <a:r>
              <a:rPr lang="en-US" b="1" dirty="0" smtClean="0"/>
              <a:t>Easy to Use:</a:t>
            </a:r>
            <a:r>
              <a:rPr lang="en-US" dirty="0" smtClean="0"/>
              <a:t> </a:t>
            </a:r>
            <a:r>
              <a:rPr lang="en-US" sz="1800" dirty="0"/>
              <a:t>The terminal features a simple graphic display that enables access to fueling data</a:t>
            </a:r>
            <a:r>
              <a:rPr lang="en-US" sz="1800" dirty="0" smtClean="0"/>
              <a:t>. </a:t>
            </a:r>
            <a:br>
              <a:rPr lang="en-US" sz="1800" dirty="0" smtClean="0"/>
            </a:br>
            <a:endParaRPr lang="en-US" sz="1800" dirty="0"/>
          </a:p>
          <a:p>
            <a:r>
              <a:rPr lang="en-US" b="1" dirty="0"/>
              <a:t>Cost-Effective:</a:t>
            </a:r>
            <a:r>
              <a:rPr lang="en-US" dirty="0"/>
              <a:t> </a:t>
            </a:r>
            <a:r>
              <a:rPr lang="en-US" sz="1800" dirty="0"/>
              <a:t>Limited wiring connections reduce installation expenses.</a:t>
            </a:r>
            <a:r>
              <a:rPr lang="en-US" sz="1800" dirty="0"/>
              <a:t> 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dirty="0"/>
          </a:p>
          <a:p>
            <a:r>
              <a:rPr lang="en-US" b="1" dirty="0" smtClean="0"/>
              <a:t>Upgradeable</a:t>
            </a:r>
            <a:r>
              <a:rPr lang="en-US" b="1" dirty="0" smtClean="0"/>
              <a:t>:</a:t>
            </a:r>
            <a:r>
              <a:rPr lang="en-US" dirty="0" smtClean="0"/>
              <a:t> </a:t>
            </a:r>
            <a:r>
              <a:rPr lang="en-US" sz="1800" dirty="0"/>
              <a:t>With several options available, the Petro Vend 100’s already robust feature set can be easily expanded</a:t>
            </a:r>
            <a:r>
              <a:rPr lang="en-US" sz="1800" dirty="0"/>
              <a:t> </a:t>
            </a:r>
            <a:r>
              <a:rPr lang="en-US" sz="1800" dirty="0" smtClean="0"/>
              <a:t>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86" y="2271887"/>
            <a:ext cx="783167" cy="7831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86" y="3378951"/>
            <a:ext cx="783167" cy="7831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86" y="4486015"/>
            <a:ext cx="783167" cy="7831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5841" y="1199445"/>
            <a:ext cx="858357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latin typeface="Calibri"/>
                <a:cs typeface="Calibri"/>
              </a:rPr>
              <a:t>The </a:t>
            </a:r>
            <a:r>
              <a:rPr lang="en-US" b="0" dirty="0" smtClean="0">
                <a:latin typeface="Calibri"/>
                <a:cs typeface="Calibri"/>
              </a:rPr>
              <a:t>Petro Vend 100</a:t>
            </a:r>
            <a:r>
              <a:rPr lang="en-US" b="0" baseline="30000" dirty="0" smtClean="0">
                <a:latin typeface="Calibri"/>
                <a:cs typeface="Calibri"/>
              </a:rPr>
              <a:t>®</a:t>
            </a:r>
            <a:r>
              <a:rPr lang="en-US" b="0" dirty="0" smtClean="0">
                <a:latin typeface="Calibri"/>
                <a:cs typeface="Calibri"/>
              </a:rPr>
              <a:t> Fuel Control System provides</a:t>
            </a:r>
          </a:p>
          <a:p>
            <a:r>
              <a:rPr lang="en-US" i="1" u="sng" dirty="0" smtClean="0">
                <a:solidFill>
                  <a:srgbClr val="FF7829"/>
                </a:solidFill>
                <a:latin typeface="Calibri"/>
                <a:cs typeface="Calibri"/>
              </a:rPr>
              <a:t>one</a:t>
            </a:r>
            <a:r>
              <a:rPr lang="en-US" i="1" u="sng" dirty="0">
                <a:solidFill>
                  <a:srgbClr val="FF7829"/>
                </a:solidFill>
                <a:latin typeface="Calibri"/>
                <a:cs typeface="Calibri"/>
              </a:rPr>
              <a:t>- or two-hose control to small or mid-sized fleet fueling sites from a user-friendly stand-alone pedestal mounted system. </a:t>
            </a:r>
            <a:endParaRPr lang="en-US" b="0" u="sng" dirty="0">
              <a:solidFill>
                <a:srgbClr val="FF7829"/>
              </a:solidFill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" y="5593080"/>
            <a:ext cx="787400" cy="787400"/>
          </a:xfrm>
          <a:prstGeom prst="rect">
            <a:avLst/>
          </a:prstGeom>
        </p:spPr>
      </p:pic>
      <p:pic>
        <p:nvPicPr>
          <p:cNvPr id="5" name="Picture 4" descr="PetroVend 100_005_B.ps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592" y="2286000"/>
            <a:ext cx="3218412" cy="466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Benefits </a:t>
            </a:r>
          </a:p>
        </p:txBody>
      </p:sp>
      <p:sp>
        <p:nvSpPr>
          <p:cNvPr id="7" name="Rectangle 6"/>
          <p:cNvSpPr/>
          <p:nvPr/>
        </p:nvSpPr>
        <p:spPr>
          <a:xfrm>
            <a:off x="1221551" y="1241486"/>
            <a:ext cx="6700923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0" dirty="0">
                <a:latin typeface="Calibri"/>
                <a:cs typeface="Calibri"/>
              </a:rPr>
              <a:t>The </a:t>
            </a:r>
            <a:r>
              <a:rPr lang="en-US" b="0" dirty="0" smtClean="0">
                <a:latin typeface="Calibri"/>
                <a:cs typeface="Calibri"/>
              </a:rPr>
              <a:t>Petro Vend 100</a:t>
            </a:r>
            <a:r>
              <a:rPr lang="en-US" b="0" baseline="30000" dirty="0" smtClean="0">
                <a:latin typeface="Calibri"/>
                <a:cs typeface="Calibri"/>
              </a:rPr>
              <a:t>®</a:t>
            </a:r>
            <a:r>
              <a:rPr lang="en-US" b="0" dirty="0" smtClean="0">
                <a:latin typeface="Calibri"/>
                <a:cs typeface="Calibri"/>
              </a:rPr>
              <a:t> Fuel Control System provides</a:t>
            </a:r>
            <a:r>
              <a:rPr lang="en-US" b="0" dirty="0" smtClean="0">
                <a:latin typeface="Calibri"/>
                <a:cs typeface="Calibri"/>
              </a:rPr>
              <a:t/>
            </a:r>
            <a:br>
              <a:rPr lang="en-US" b="0" dirty="0" smtClean="0">
                <a:latin typeface="Calibri"/>
                <a:cs typeface="Calibri"/>
              </a:rPr>
            </a:br>
            <a:r>
              <a:rPr lang="en-US" sz="2800" u="sng" dirty="0">
                <a:solidFill>
                  <a:srgbClr val="FF7829"/>
                </a:solidFill>
                <a:latin typeface="Calibri"/>
                <a:cs typeface="Calibri"/>
              </a:rPr>
              <a:t>C</a:t>
            </a:r>
            <a:r>
              <a:rPr lang="en-US" sz="2800" u="sng" dirty="0" smtClean="0">
                <a:solidFill>
                  <a:srgbClr val="FF7829"/>
                </a:solidFill>
                <a:latin typeface="Calibri"/>
                <a:cs typeface="Calibri"/>
              </a:rPr>
              <a:t>onvenient Control of </a:t>
            </a:r>
            <a:r>
              <a:rPr lang="en-US" sz="2800" u="sng" dirty="0" smtClean="0">
                <a:solidFill>
                  <a:srgbClr val="FF7829"/>
                </a:solidFill>
                <a:latin typeface="Calibri"/>
                <a:cs typeface="Calibri"/>
              </a:rPr>
              <a:t>F</a:t>
            </a:r>
            <a:r>
              <a:rPr lang="en-US" sz="2800" u="sng" dirty="0" smtClean="0">
                <a:solidFill>
                  <a:srgbClr val="FF7829"/>
                </a:solidFill>
                <a:latin typeface="Calibri"/>
                <a:cs typeface="Calibri"/>
              </a:rPr>
              <a:t>ueling</a:t>
            </a:r>
            <a:endParaRPr lang="en-US" sz="2800" u="sng" dirty="0">
              <a:solidFill>
                <a:srgbClr val="FF7829"/>
              </a:solidFill>
              <a:latin typeface="Calibri"/>
              <a:cs typeface="Calibri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384800" y="2604912"/>
            <a:ext cx="3251200" cy="340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spcCol="274320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63023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73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316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1658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116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b="0" dirty="0"/>
              <a:t>Facilitates oversight of authorization and inventories at unattended fueling sites</a:t>
            </a:r>
            <a:r>
              <a:rPr lang="en-US" sz="1800" b="0" dirty="0"/>
              <a:t> </a:t>
            </a:r>
            <a:endParaRPr lang="en-US" sz="1800" b="0" dirty="0" smtClean="0"/>
          </a:p>
          <a:p>
            <a:r>
              <a:rPr lang="en-US" sz="1800" b="0" dirty="0"/>
              <a:t>Dispensed fuel can be recorded at both a card- and pump-specific total.</a:t>
            </a:r>
            <a:r>
              <a:rPr lang="en-US" sz="1800" b="0" dirty="0"/>
              <a:t> </a:t>
            </a:r>
            <a:endParaRPr lang="en-US" sz="1800" b="0" dirty="0"/>
          </a:p>
          <a:p>
            <a:r>
              <a:rPr lang="en-US" sz="1800" b="0" dirty="0"/>
              <a:t>Offers hose-based quantity restrictions </a:t>
            </a:r>
            <a:r>
              <a:rPr lang="en-US" sz="1800" b="0" dirty="0" smtClean="0"/>
              <a:t> </a:t>
            </a:r>
          </a:p>
          <a:p>
            <a:r>
              <a:rPr lang="en-US" sz="1800" b="0" dirty="0"/>
              <a:t>Turnkey system is designed for quick and easy installation</a:t>
            </a:r>
            <a:r>
              <a:rPr lang="en-US" sz="1800" b="0" dirty="0"/>
              <a:t> </a:t>
            </a:r>
            <a:endParaRPr lang="en-US" sz="1800" b="0" dirty="0" smtClean="0"/>
          </a:p>
        </p:txBody>
      </p:sp>
      <p:pic>
        <p:nvPicPr>
          <p:cNvPr id="4" name="Picture 3" descr="Using the PV100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8" y="2528454"/>
            <a:ext cx="4653724" cy="382962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3671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utterstock_152285693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370">
            <a:off x="3859509" y="3156843"/>
            <a:ext cx="5082108" cy="3811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Benefits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49" y="1239811"/>
            <a:ext cx="8660131" cy="498826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The </a:t>
            </a:r>
            <a:r>
              <a:rPr lang="en-US" dirty="0"/>
              <a:t>Petro Vend 100</a:t>
            </a:r>
            <a:r>
              <a:rPr lang="en-US" baseline="30000" dirty="0"/>
              <a:t>®</a:t>
            </a:r>
            <a:r>
              <a:rPr lang="en-US" dirty="0"/>
              <a:t> Fuel Control System is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b="1" u="sng" dirty="0" err="1" smtClean="0">
                <a:solidFill>
                  <a:srgbClr val="FF7829"/>
                </a:solidFill>
              </a:rPr>
              <a:t>A</a:t>
            </a:r>
            <a:r>
              <a:rPr lang="en-US" sz="2800" b="1" dirty="0" err="1"/>
              <a:t>Economical</a:t>
            </a:r>
            <a:r>
              <a:rPr lang="en-US" sz="2800" b="1" dirty="0"/>
              <a:t> yet Effective</a:t>
            </a:r>
            <a:r>
              <a:rPr lang="en-US" sz="2800" dirty="0"/>
              <a:t> </a:t>
            </a:r>
            <a:r>
              <a:rPr lang="en-US" sz="2800" b="1" u="sng" dirty="0" err="1" smtClean="0">
                <a:solidFill>
                  <a:srgbClr val="FF7829"/>
                </a:solidFill>
              </a:rPr>
              <a:t>ffordable</a:t>
            </a:r>
            <a:r>
              <a:rPr lang="en-US" sz="2800" b="1" u="sng" dirty="0" smtClean="0">
                <a:solidFill>
                  <a:srgbClr val="FF7829"/>
                </a:solidFill>
              </a:rPr>
              <a:t> yet Reliable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 </a:t>
            </a:r>
            <a:endParaRPr lang="en-US" sz="2800" b="1" dirty="0"/>
          </a:p>
          <a:p>
            <a:r>
              <a:rPr lang="en-US" sz="1800" dirty="0" smtClean="0"/>
              <a:t>The Nano’s list price is lower than most comparable competitive alternatives</a:t>
            </a:r>
          </a:p>
          <a:p>
            <a:endParaRPr lang="en-US" sz="1800" dirty="0"/>
          </a:p>
          <a:p>
            <a:r>
              <a:rPr lang="en-US" sz="1800" dirty="0"/>
              <a:t>OPW’s advanced technology ensures </a:t>
            </a:r>
            <a:r>
              <a:rPr lang="en-US" sz="1800" dirty="0" smtClean="0"/>
              <a:t>accurate </a:t>
            </a:r>
            <a:r>
              <a:rPr lang="en-US" sz="1800" dirty="0"/>
              <a:t>inventory</a:t>
            </a:r>
            <a:r>
              <a:rPr lang="en-US" sz="1800" dirty="0" smtClean="0"/>
              <a:t>,</a:t>
            </a:r>
            <a:br>
              <a:rPr lang="en-US" sz="1800" dirty="0" smtClean="0"/>
            </a:br>
            <a:r>
              <a:rPr lang="en-US" sz="1800" dirty="0" smtClean="0"/>
              <a:t>alert and leak</a:t>
            </a:r>
            <a:r>
              <a:rPr lang="en-US" sz="1800" dirty="0"/>
              <a:t>-detection data </a:t>
            </a:r>
          </a:p>
          <a:p>
            <a:endParaRPr lang="en-US" sz="1800" dirty="0" smtClean="0"/>
          </a:p>
          <a:p>
            <a:r>
              <a:rPr lang="en-US" sz="1800" dirty="0" smtClean="0"/>
              <a:t>Multi</a:t>
            </a:r>
            <a:r>
              <a:rPr lang="en-US" sz="1800" dirty="0"/>
              <a:t>-drop </a:t>
            </a:r>
            <a:r>
              <a:rPr lang="en-US" sz="1800" dirty="0" smtClean="0"/>
              <a:t>technology</a:t>
            </a:r>
            <a:br>
              <a:rPr lang="en-US" sz="1800" dirty="0" smtClean="0"/>
            </a:br>
            <a:r>
              <a:rPr lang="en-US" sz="1800" dirty="0" smtClean="0"/>
              <a:t>substantially reduces </a:t>
            </a:r>
            <a:br>
              <a:rPr lang="en-US" sz="1800" dirty="0" smtClean="0"/>
            </a:br>
            <a:r>
              <a:rPr lang="en-US" sz="1800" dirty="0" smtClean="0"/>
              <a:t>installation costs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 smtClean="0"/>
              <a:t>Remote accessibility allows </a:t>
            </a:r>
            <a:br>
              <a:rPr lang="en-US" sz="1800" dirty="0" smtClean="0"/>
            </a:br>
            <a:r>
              <a:rPr lang="en-US" sz="1800" dirty="0" smtClean="0"/>
              <a:t>for a reduction in monitoring </a:t>
            </a:r>
            <a:br>
              <a:rPr lang="en-US" sz="1800" dirty="0" smtClean="0"/>
            </a:br>
            <a:r>
              <a:rPr lang="en-US" sz="1800" dirty="0" smtClean="0"/>
              <a:t>labor and training costs</a:t>
            </a:r>
          </a:p>
        </p:txBody>
      </p:sp>
    </p:spTree>
    <p:extLst>
      <p:ext uri="{BB962C8B-B14F-4D97-AF65-F5344CB8AC3E}">
        <p14:creationId xmlns:p14="http://schemas.microsoft.com/office/powerpoint/2010/main" val="349271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Benefits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258148"/>
            <a:ext cx="8629650" cy="4316273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dirty="0"/>
              <a:t>The </a:t>
            </a:r>
            <a:r>
              <a:rPr lang="en-US" dirty="0" err="1"/>
              <a:t>SiteSentinel</a:t>
            </a:r>
            <a:r>
              <a:rPr lang="en-US" baseline="30000" dirty="0"/>
              <a:t>®</a:t>
            </a:r>
            <a:r>
              <a:rPr lang="en-US" dirty="0"/>
              <a:t> PV100</a:t>
            </a:r>
            <a:r>
              <a:rPr lang="en-US" baseline="30000" dirty="0"/>
              <a:t>™</a:t>
            </a:r>
            <a:r>
              <a:rPr lang="en-US" dirty="0"/>
              <a:t> </a:t>
            </a:r>
            <a:r>
              <a:rPr lang="en-US" dirty="0" smtClean="0"/>
              <a:t>is</a:t>
            </a:r>
            <a:endParaRPr lang="en-US" dirty="0"/>
          </a:p>
          <a:p>
            <a:pPr marL="0" indent="0" algn="ctr">
              <a:lnSpc>
                <a:spcPct val="90000"/>
              </a:lnSpc>
              <a:buNone/>
            </a:pPr>
            <a:r>
              <a:rPr lang="en-US" sz="2800" b="1" u="sng" dirty="0">
                <a:solidFill>
                  <a:srgbClr val="FF7829"/>
                </a:solidFill>
              </a:rPr>
              <a:t>Easy to </a:t>
            </a:r>
            <a:r>
              <a:rPr lang="en-US" sz="2800" b="1" u="sng" dirty="0" smtClean="0">
                <a:solidFill>
                  <a:srgbClr val="FF7829"/>
                </a:solidFill>
              </a:rPr>
              <a:t>Install</a:t>
            </a:r>
            <a:r>
              <a:rPr lang="en-US" sz="2800" b="1" dirty="0" smtClean="0">
                <a:solidFill>
                  <a:srgbClr val="FF7829"/>
                </a:solidFill>
              </a:rPr>
              <a:t/>
            </a:r>
            <a:br>
              <a:rPr lang="en-US" sz="2800" b="1" dirty="0" smtClean="0">
                <a:solidFill>
                  <a:srgbClr val="FF7829"/>
                </a:solidFill>
              </a:rPr>
            </a:br>
            <a:endParaRPr lang="en-US" sz="2800" b="1" dirty="0">
              <a:solidFill>
                <a:srgbClr val="FF7829"/>
              </a:solidFill>
            </a:endParaRPr>
          </a:p>
          <a:p>
            <a:r>
              <a:rPr lang="en-US" sz="1800" dirty="0" smtClean="0"/>
              <a:t>Comes out of the box </a:t>
            </a:r>
            <a:br>
              <a:rPr lang="en-US" sz="1800" dirty="0" smtClean="0"/>
            </a:br>
            <a:r>
              <a:rPr lang="en-US" sz="1800" dirty="0" smtClean="0"/>
              <a:t>fully functional</a:t>
            </a:r>
          </a:p>
          <a:p>
            <a:endParaRPr lang="en-US" sz="1800" dirty="0" smtClean="0"/>
          </a:p>
          <a:p>
            <a:r>
              <a:rPr lang="en-US" sz="1800" dirty="0" smtClean="0"/>
              <a:t>Small </a:t>
            </a:r>
            <a:r>
              <a:rPr lang="en-US" sz="1800" dirty="0"/>
              <a:t>equipment footprint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is </a:t>
            </a:r>
            <a:r>
              <a:rPr lang="en-US" sz="1800" dirty="0"/>
              <a:t>ideal for tight spaces 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Multi</a:t>
            </a:r>
            <a:r>
              <a:rPr lang="en-US" sz="1800" dirty="0"/>
              <a:t>-drop </a:t>
            </a:r>
            <a:r>
              <a:rPr lang="en-US" sz="1800" dirty="0" smtClean="0"/>
              <a:t>technology </a:t>
            </a:r>
            <a:br>
              <a:rPr lang="en-US" sz="1800" dirty="0" smtClean="0"/>
            </a:br>
            <a:r>
              <a:rPr lang="en-US" sz="1800" dirty="0" smtClean="0"/>
              <a:t>minimizes site wiring </a:t>
            </a:r>
            <a:br>
              <a:rPr lang="en-US" sz="1800" dirty="0" smtClean="0"/>
            </a:br>
            <a:r>
              <a:rPr lang="en-US" sz="1800" dirty="0" smtClean="0"/>
              <a:t>infrastructure and </a:t>
            </a:r>
            <a:br>
              <a:rPr lang="en-US" sz="1800" dirty="0" smtClean="0"/>
            </a:br>
            <a:r>
              <a:rPr lang="en-US" sz="1800" dirty="0" smtClean="0"/>
              <a:t>installation labor</a:t>
            </a:r>
            <a:endParaRPr lang="en-US" sz="1800" dirty="0"/>
          </a:p>
        </p:txBody>
      </p:sp>
      <p:pic>
        <p:nvPicPr>
          <p:cNvPr id="4" name="Picture 3" descr="InstallingPV100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708" y="2551545"/>
            <a:ext cx="5663292" cy="309389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rgbClr val="00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6357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and Specifications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222155"/>
            <a:ext cx="8655050" cy="545685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u="sng" dirty="0">
                <a:solidFill>
                  <a:srgbClr val="FF7829"/>
                </a:solidFill>
              </a:rPr>
              <a:t>Software </a:t>
            </a:r>
            <a:r>
              <a:rPr lang="en-US" sz="2800" b="1" u="sng" dirty="0" smtClean="0">
                <a:solidFill>
                  <a:srgbClr val="FF7829"/>
                </a:solidFill>
              </a:rPr>
              <a:t>Functionality</a:t>
            </a:r>
          </a:p>
          <a:p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2184400"/>
            <a:ext cx="2499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solidFill>
                  <a:srgbClr val="000000"/>
                </a:solidFill>
                <a:latin typeface="Calibri"/>
                <a:cs typeface="Calibri"/>
              </a:rPr>
              <a:t>Shows </a:t>
            </a:r>
            <a:r>
              <a:rPr lang="en-US" sz="1800" b="0" dirty="0">
                <a:solidFill>
                  <a:srgbClr val="000000"/>
                </a:solidFill>
                <a:latin typeface="Calibri"/>
                <a:cs typeface="Calibri"/>
              </a:rPr>
              <a:t>up to moment inventory, water and temperature data for each of your tanks</a:t>
            </a:r>
            <a:r>
              <a:rPr lang="en-US" sz="1800" b="0" dirty="0" smtClean="0">
                <a:solidFill>
                  <a:srgbClr val="000000"/>
                </a:solidFill>
                <a:latin typeface="Calibri"/>
                <a:cs typeface="Calibri"/>
              </a:rPr>
              <a:t>.</a:t>
            </a:r>
            <a:endParaRPr lang="en-US" sz="18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3720" y="2184400"/>
            <a:ext cx="2956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latin typeface="Calibri"/>
                <a:cs typeface="Calibri"/>
              </a:rPr>
              <a:t> Allows </a:t>
            </a:r>
            <a:r>
              <a:rPr lang="en-US" sz="1800" b="0" dirty="0">
                <a:latin typeface="Calibri"/>
                <a:cs typeface="Calibri"/>
              </a:rPr>
              <a:t>you to easily see your alarms, alerts and deliveries, and when they occurred, on a day-by-day basis.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70320" y="2184400"/>
            <a:ext cx="23977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latin typeface="Calibri"/>
                <a:cs typeface="Calibri"/>
              </a:rPr>
              <a:t>Shows </a:t>
            </a:r>
            <a:r>
              <a:rPr lang="en-US" sz="1800" b="0" dirty="0">
                <a:latin typeface="Calibri"/>
                <a:cs typeface="Calibri"/>
              </a:rPr>
              <a:t>a list of your most common exception and event filter settings.</a:t>
            </a:r>
          </a:p>
          <a:p>
            <a:endParaRPr lang="en-US" sz="1800" b="0" dirty="0">
              <a:latin typeface="Calibri"/>
              <a:cs typeface="Calibri"/>
            </a:endParaRPr>
          </a:p>
        </p:txBody>
      </p:sp>
      <p:pic>
        <p:nvPicPr>
          <p:cNvPr id="4" name="Picture 3" descr="PV100 Managers Setup Mode screen 2.tif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7" t="16829" r="10162" b="7068"/>
          <a:stretch/>
        </p:blipFill>
        <p:spPr>
          <a:xfrm>
            <a:off x="4880427" y="4272643"/>
            <a:ext cx="2630859" cy="199470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PV100 Managers Setup Mode screen 8.tif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3" t="11716" r="11593" b="5972"/>
          <a:stretch/>
        </p:blipFill>
        <p:spPr>
          <a:xfrm>
            <a:off x="1551214" y="4281606"/>
            <a:ext cx="2610699" cy="199582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0220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and </a:t>
            </a:r>
            <a:r>
              <a:rPr lang="en-US" dirty="0" smtClean="0"/>
              <a:t>Specifications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78" y="1221477"/>
            <a:ext cx="8607777" cy="4881996"/>
          </a:xfrm>
        </p:spPr>
        <p:txBody>
          <a:bodyPr numCol="1"/>
          <a:lstStyle/>
          <a:p>
            <a:pPr marL="0" indent="0" algn="ctr">
              <a:buNone/>
            </a:pPr>
            <a:r>
              <a:rPr lang="en-US" sz="2800" b="1" u="sng" dirty="0" smtClean="0">
                <a:solidFill>
                  <a:srgbClr val="FF7829"/>
                </a:solidFill>
              </a:rPr>
              <a:t>Multi</a:t>
            </a:r>
            <a:r>
              <a:rPr lang="en-US" sz="2800" b="1" u="sng" dirty="0">
                <a:solidFill>
                  <a:srgbClr val="FF7829"/>
                </a:solidFill>
              </a:rPr>
              <a:t>-Drop Technology </a:t>
            </a:r>
            <a:endParaRPr lang="en-US" sz="2800" b="1" u="sng" dirty="0" smtClean="0">
              <a:solidFill>
                <a:srgbClr val="FF7829"/>
              </a:solidFill>
            </a:endParaRPr>
          </a:p>
          <a:p>
            <a:endParaRPr lang="en-US" sz="1800" dirty="0"/>
          </a:p>
          <a:p>
            <a:r>
              <a:rPr lang="en-US" sz="1800" dirty="0" smtClean="0"/>
              <a:t>Multiple </a:t>
            </a:r>
            <a:r>
              <a:rPr lang="en-US" sz="1800" dirty="0"/>
              <a:t>probes </a:t>
            </a:r>
            <a:r>
              <a:rPr lang="en-US" sz="1800" dirty="0" smtClean="0"/>
              <a:t>and sensors</a:t>
            </a:r>
            <a:br>
              <a:rPr lang="en-US" sz="1800" dirty="0" smtClean="0"/>
            </a:br>
            <a:r>
              <a:rPr lang="en-US" sz="1800" spc="-80" dirty="0" smtClean="0"/>
              <a:t>can </a:t>
            </a:r>
            <a:r>
              <a:rPr lang="en-US" sz="1800" spc="-80" dirty="0"/>
              <a:t>be run </a:t>
            </a:r>
            <a:r>
              <a:rPr lang="en-US" sz="1800" spc="-80" dirty="0" smtClean="0"/>
              <a:t>back  to the gauge </a:t>
            </a:r>
            <a:r>
              <a:rPr lang="en-US" sz="1800" spc="-80" dirty="0"/>
              <a:t>on </a:t>
            </a:r>
            <a:r>
              <a:rPr lang="en-US" sz="1800" spc="-80" dirty="0" smtClean="0"/>
              <a:t>wire</a:t>
            </a:r>
          </a:p>
          <a:p>
            <a:endParaRPr lang="en-US" sz="1800" dirty="0"/>
          </a:p>
          <a:p>
            <a:r>
              <a:rPr lang="en-US" sz="1800" dirty="0" smtClean="0"/>
              <a:t>Reduces </a:t>
            </a:r>
            <a:r>
              <a:rPr lang="en-US" sz="1800" dirty="0"/>
              <a:t>amount of wiring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needed </a:t>
            </a:r>
            <a:r>
              <a:rPr lang="en-US" sz="1800" dirty="0"/>
              <a:t>for </a:t>
            </a:r>
            <a:r>
              <a:rPr lang="en-US" sz="1800" dirty="0" smtClean="0"/>
              <a:t>a significant savings</a:t>
            </a:r>
            <a:br>
              <a:rPr lang="en-US" sz="1800" dirty="0" smtClean="0"/>
            </a:br>
            <a:r>
              <a:rPr lang="en-US" sz="1800" dirty="0" smtClean="0"/>
              <a:t>on </a:t>
            </a:r>
            <a:r>
              <a:rPr lang="en-US" sz="1800" dirty="0"/>
              <a:t>wire </a:t>
            </a:r>
            <a:r>
              <a:rPr lang="en-US" sz="1800" dirty="0" smtClean="0"/>
              <a:t>expenses </a:t>
            </a:r>
          </a:p>
          <a:p>
            <a:endParaRPr lang="en-US" sz="1800" dirty="0"/>
          </a:p>
          <a:p>
            <a:r>
              <a:rPr lang="en-US" sz="1800" dirty="0" smtClean="0"/>
              <a:t>Less wiring makes for a less </a:t>
            </a:r>
            <a:br>
              <a:rPr lang="en-US" sz="1800" dirty="0" smtClean="0"/>
            </a:br>
            <a:r>
              <a:rPr lang="en-US" sz="1800" dirty="0" smtClean="0"/>
              <a:t>labor intensive installation</a:t>
            </a:r>
          </a:p>
          <a:p>
            <a:endParaRPr lang="en-US" sz="1800" dirty="0"/>
          </a:p>
          <a:p>
            <a:r>
              <a:rPr lang="en-US" sz="1800" dirty="0" smtClean="0"/>
              <a:t>Decreases </a:t>
            </a:r>
            <a:r>
              <a:rPr lang="en-US" sz="1800" dirty="0"/>
              <a:t>site </a:t>
            </a:r>
            <a:r>
              <a:rPr lang="en-US" sz="1800" dirty="0" smtClean="0"/>
              <a:t>downtime</a:t>
            </a:r>
            <a:br>
              <a:rPr lang="en-US" sz="1800" dirty="0" smtClean="0"/>
            </a:br>
            <a:r>
              <a:rPr lang="en-US" sz="1800" dirty="0" smtClean="0"/>
              <a:t>needed </a:t>
            </a:r>
            <a:r>
              <a:rPr lang="en-US" sz="1800" dirty="0"/>
              <a:t>for </a:t>
            </a:r>
            <a:r>
              <a:rPr lang="en-US" sz="1800" dirty="0" smtClean="0"/>
              <a:t>gauge</a:t>
            </a:r>
            <a:br>
              <a:rPr lang="en-US" sz="1800" dirty="0" smtClean="0"/>
            </a:br>
            <a:r>
              <a:rPr lang="en-US" sz="1800" dirty="0" smtClean="0"/>
              <a:t>installation </a:t>
            </a:r>
            <a:r>
              <a:rPr lang="en-US" sz="1800" dirty="0"/>
              <a:t>or </a:t>
            </a:r>
            <a:r>
              <a:rPr lang="en-US" sz="1800" dirty="0" smtClean="0"/>
              <a:t>maintenance</a:t>
            </a:r>
            <a:endParaRPr lang="en-US" sz="1800" dirty="0"/>
          </a:p>
        </p:txBody>
      </p:sp>
      <p:pic>
        <p:nvPicPr>
          <p:cNvPr id="6" name="Picture 5" descr="Screen Shot 2014-08-11 at 12.22.47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962" y="2739571"/>
            <a:ext cx="5104823" cy="269879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rgbClr val="00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0772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and Specifications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909" y="2068370"/>
            <a:ext cx="2066635" cy="1984086"/>
          </a:xfrm>
          <a:prstGeom prst="rect">
            <a:avLst/>
          </a:prstGeom>
        </p:spPr>
        <p:txBody>
          <a:bodyPr numCol="1" spcCol="274320"/>
          <a:lstStyle/>
          <a:p>
            <a:r>
              <a:rPr lang="en-US" sz="1800" dirty="0" smtClean="0"/>
              <a:t>Access </a:t>
            </a:r>
            <a:r>
              <a:rPr lang="en-US" sz="1800" dirty="0"/>
              <a:t>data </a:t>
            </a:r>
            <a:r>
              <a:rPr lang="en-US" sz="1800" dirty="0" smtClean="0"/>
              <a:t>and </a:t>
            </a:r>
            <a:r>
              <a:rPr lang="en-US" sz="1800" dirty="0"/>
              <a:t>interact with the </a:t>
            </a:r>
            <a:r>
              <a:rPr lang="en-US" sz="1800" dirty="0" smtClean="0"/>
              <a:t>gauge, </a:t>
            </a:r>
            <a:r>
              <a:rPr lang="en-US" sz="1800" dirty="0"/>
              <a:t>from </a:t>
            </a:r>
            <a:r>
              <a:rPr lang="en-US" sz="1800" dirty="0" smtClean="0"/>
              <a:t>anywhere, </a:t>
            </a:r>
            <a:r>
              <a:rPr lang="en-US" sz="1800" dirty="0"/>
              <a:t>on most </a:t>
            </a:r>
            <a:r>
              <a:rPr lang="en-US" sz="1800" dirty="0" smtClean="0"/>
              <a:t>devices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2955637" y="1222463"/>
            <a:ext cx="3232727" cy="519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FF7829"/>
                </a:solidFill>
                <a:latin typeface="Calibri"/>
                <a:cs typeface="Calibri"/>
              </a:rPr>
              <a:t>Remote Accessibility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265219" y="2068369"/>
            <a:ext cx="2154381" cy="104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spcCol="274320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63023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73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316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1658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116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b="0" dirty="0" smtClean="0"/>
              <a:t>Facilitate remote </a:t>
            </a:r>
            <a:br>
              <a:rPr lang="en-US" sz="1800" b="0" dirty="0" smtClean="0"/>
            </a:br>
            <a:r>
              <a:rPr lang="en-US" sz="1800" b="0" dirty="0" smtClean="0"/>
              <a:t>training programs and processes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347555" y="2068370"/>
            <a:ext cx="2540925" cy="14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spcCol="274320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63023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73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316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1658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116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b="0" dirty="0" smtClean="0"/>
              <a:t>Remote Support technicians can troubleshoot problems in real time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812280" y="2068370"/>
            <a:ext cx="2321560" cy="125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spcCol="274320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63023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73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316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1658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116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b="0" dirty="0" smtClean="0"/>
              <a:t>Software updates and upgrades can</a:t>
            </a:r>
            <a:br>
              <a:rPr lang="en-US" sz="1800" b="0" dirty="0" smtClean="0"/>
            </a:br>
            <a:r>
              <a:rPr lang="en-US" sz="1800" b="0" dirty="0" smtClean="0"/>
              <a:t>be implemented remotely</a:t>
            </a:r>
            <a:endParaRPr lang="en-US" b="0" dirty="0"/>
          </a:p>
        </p:txBody>
      </p:sp>
      <p:pic>
        <p:nvPicPr>
          <p:cNvPr id="4" name="Picture 3" descr="pv100-logo-2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554" y="4555836"/>
            <a:ext cx="5751576" cy="135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2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and Specifications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7350" y="1215894"/>
            <a:ext cx="4380923" cy="5296666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FF7829"/>
                </a:solidFill>
              </a:rPr>
              <a:t>Small Equipment </a:t>
            </a:r>
            <a:r>
              <a:rPr lang="en-US" sz="2800" b="1" u="sng" dirty="0" smtClean="0">
                <a:solidFill>
                  <a:srgbClr val="FF7829"/>
                </a:solidFill>
              </a:rPr>
              <a:t>Footprint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en-US" sz="2800" b="1" dirty="0"/>
          </a:p>
          <a:p>
            <a:r>
              <a:rPr lang="en-US" sz="1800" dirty="0" smtClean="0"/>
              <a:t>Console’s small </a:t>
            </a:r>
            <a:r>
              <a:rPr lang="en-US" sz="1800" dirty="0"/>
              <a:t>profile makes it ideal for tight </a:t>
            </a:r>
            <a:r>
              <a:rPr lang="en-US" sz="1800" dirty="0" smtClean="0"/>
              <a:t>spaces</a:t>
            </a:r>
            <a:br>
              <a:rPr lang="en-US" sz="1800" dirty="0" smtClean="0"/>
            </a:br>
            <a:endParaRPr lang="en-US" sz="1800" dirty="0"/>
          </a:p>
          <a:p>
            <a:r>
              <a:rPr lang="en-US" sz="1800" dirty="0" smtClean="0"/>
              <a:t>Provides the flexibility to be placed where ever is most convenient for access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Accommodates </a:t>
            </a:r>
            <a:r>
              <a:rPr lang="en-US" sz="1800" dirty="0"/>
              <a:t>12 probes and 24 </a:t>
            </a:r>
            <a:r>
              <a:rPr lang="en-US" sz="1800" dirty="0" smtClean="0"/>
              <a:t>sensors making the small gauge capable of monitoring larger sites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 smtClean="0"/>
              <a:t>Despite it’s small footprint, the gauge boasts a user-friendly 18cm (7”) touchscreen</a:t>
            </a: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PetroVend 100 Fuel Control System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5592"/>
            <a:ext cx="651662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3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Env Sales Mtg F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8E2FF"/>
      </a:accent1>
      <a:accent2>
        <a:srgbClr val="006699"/>
      </a:accent2>
      <a:accent3>
        <a:srgbClr val="FFFFFF"/>
      </a:accent3>
      <a:accent4>
        <a:srgbClr val="000000"/>
      </a:accent4>
      <a:accent5>
        <a:srgbClr val="D1EEFF"/>
      </a:accent5>
      <a:accent6>
        <a:srgbClr val="005C8A"/>
      </a:accent6>
      <a:hlink>
        <a:srgbClr val="66CCFF"/>
      </a:hlink>
      <a:folHlink>
        <a:srgbClr val="FF8000"/>
      </a:folHlink>
    </a:clrScheme>
    <a:fontScheme name="Env Sales Mtg F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lnDef>
  </a:objectDefaults>
  <a:extraClrSchemeLst>
    <a:extraClrScheme>
      <a:clrScheme name="Env Sales Mtg 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v Sales Mtg 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v Sales Mtg 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v Sales Mtg 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v Sales Mtg 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v Sales Mtg 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v Sales Mtg 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v Sales Mtg 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v Sales Mtg 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v Sales Mtg 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v Sales Mtg 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v Sales Mtg 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dh004:Andy Working Files:5961 Corp Powerpoint Updates:04 Working files:Env Sales Mtg F.pot</Template>
  <TotalTime>17663</TotalTime>
  <Words>366</Words>
  <Application>Microsoft Macintosh PowerPoint</Application>
  <PresentationFormat>Letter Paper (8.5x11 in)</PresentationFormat>
  <Paragraphs>124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Env Sales Mtg F</vt:lpstr>
      <vt:lpstr>Office Theme</vt:lpstr>
      <vt:lpstr>OPW’s Petro Vend 100®  Fuel Control System  Overview, Features and Benefits </vt:lpstr>
      <vt:lpstr>Product Introduction</vt:lpstr>
      <vt:lpstr>Key Benefits </vt:lpstr>
      <vt:lpstr>Key Benefits </vt:lpstr>
      <vt:lpstr>Key Benefits </vt:lpstr>
      <vt:lpstr>Features and Specifications </vt:lpstr>
      <vt:lpstr>Features and Specifications</vt:lpstr>
      <vt:lpstr>Features and Specifications </vt:lpstr>
      <vt:lpstr>Features and Specifications </vt:lpstr>
      <vt:lpstr>Features and Specifications </vt:lpstr>
      <vt:lpstr>Q &amp; A</vt:lpstr>
      <vt:lpstr>CONCLUSION 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Leading The Way In Fluid Handling Solutions Worldwide</dc:title>
  <dc:creator>Keith Moye</dc:creator>
  <cp:lastModifiedBy>Izabela Mikolajczyk</cp:lastModifiedBy>
  <cp:revision>651</cp:revision>
  <cp:lastPrinted>2014-07-29T13:54:55Z</cp:lastPrinted>
  <dcterms:created xsi:type="dcterms:W3CDTF">2011-12-22T18:46:02Z</dcterms:created>
  <dcterms:modified xsi:type="dcterms:W3CDTF">2014-09-03T16:49:55Z</dcterms:modified>
</cp:coreProperties>
</file>