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334" r:id="rId1"/>
  </p:sldMasterIdLst>
  <p:notesMasterIdLst>
    <p:notesMasterId r:id="rId29"/>
  </p:notesMasterIdLst>
  <p:handoutMasterIdLst>
    <p:handoutMasterId r:id="rId30"/>
  </p:handoutMasterIdLst>
  <p:sldIdLst>
    <p:sldId id="454" r:id="rId2"/>
    <p:sldId id="432" r:id="rId3"/>
    <p:sldId id="463" r:id="rId4"/>
    <p:sldId id="484" r:id="rId5"/>
    <p:sldId id="472" r:id="rId6"/>
    <p:sldId id="458" r:id="rId7"/>
    <p:sldId id="473" r:id="rId8"/>
    <p:sldId id="476" r:id="rId9"/>
    <p:sldId id="477" r:id="rId10"/>
    <p:sldId id="478" r:id="rId11"/>
    <p:sldId id="479" r:id="rId12"/>
    <p:sldId id="480" r:id="rId13"/>
    <p:sldId id="481" r:id="rId14"/>
    <p:sldId id="482" r:id="rId15"/>
    <p:sldId id="483" r:id="rId16"/>
    <p:sldId id="470" r:id="rId17"/>
    <p:sldId id="464" r:id="rId18"/>
    <p:sldId id="465" r:id="rId19"/>
    <p:sldId id="466" r:id="rId20"/>
    <p:sldId id="457" r:id="rId21"/>
    <p:sldId id="467" r:id="rId22"/>
    <p:sldId id="468" r:id="rId23"/>
    <p:sldId id="486" r:id="rId24"/>
    <p:sldId id="469" r:id="rId25"/>
    <p:sldId id="459" r:id="rId26"/>
    <p:sldId id="471" r:id="rId27"/>
    <p:sldId id="455" r:id="rId28"/>
  </p:sldIdLst>
  <p:sldSz cx="12188825" cy="6858000"/>
  <p:notesSz cx="6858000" cy="9144000"/>
  <p:custDataLst>
    <p:tags r:id="rId31"/>
  </p:custDataLst>
  <p:defaultTextStyle>
    <a:defPPr>
      <a:defRPr lang="en-US"/>
    </a:defPPr>
    <a:lvl1pPr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79" userDrawn="1">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118"/>
    <a:srgbClr val="F25522"/>
    <a:srgbClr val="ECD31B"/>
    <a:srgbClr val="7F7CAC"/>
    <a:srgbClr val="C700FF"/>
    <a:srgbClr val="66E5EC"/>
    <a:srgbClr val="59D3B6"/>
    <a:srgbClr val="4EB9A0"/>
    <a:srgbClr val="35A361"/>
    <a:srgbClr val="CD09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37" autoAdjust="0"/>
    <p:restoredTop sz="94457" autoAdjust="0"/>
  </p:normalViewPr>
  <p:slideViewPr>
    <p:cSldViewPr snapToObjects="1">
      <p:cViewPr varScale="1">
        <p:scale>
          <a:sx n="144" d="100"/>
          <a:sy n="144" d="100"/>
        </p:scale>
        <p:origin x="1464" y="184"/>
      </p:cViewPr>
      <p:guideLst>
        <p:guide orient="horz" pos="2160"/>
        <p:guide pos="2879"/>
        <p:guide pos="3839"/>
      </p:guideLst>
    </p:cSldViewPr>
  </p:slideViewPr>
  <p:outlineViewPr>
    <p:cViewPr>
      <p:scale>
        <a:sx n="100" d="100"/>
        <a:sy n="100" d="100"/>
      </p:scale>
      <p:origin x="0" y="147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59" d="100"/>
          <a:sy n="159" d="100"/>
        </p:scale>
        <p:origin x="401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450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ea typeface="ＭＳ Ｐゴシック" charset="-128"/>
                <a:cs typeface="ＭＳ Ｐゴシック" charset="-128"/>
              </a:defRPr>
            </a:lvl1pPr>
          </a:lstStyle>
          <a:p>
            <a:pPr>
              <a:defRPr/>
            </a:pPr>
            <a:endParaRPr lang="en-US"/>
          </a:p>
        </p:txBody>
      </p:sp>
      <p:sp>
        <p:nvSpPr>
          <p:cNvPr id="450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450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0B01986F-148E-3D4F-93DC-85042F3390CD}" type="slidenum">
              <a:rPr lang="en-US"/>
              <a:pPr>
                <a:defRPr/>
              </a:pPr>
              <a:t>‹#›</a:t>
            </a:fld>
            <a:endParaRPr lang="en-US"/>
          </a:p>
        </p:txBody>
      </p:sp>
    </p:spTree>
    <p:extLst>
      <p:ext uri="{BB962C8B-B14F-4D97-AF65-F5344CB8AC3E}">
        <p14:creationId xmlns:p14="http://schemas.microsoft.com/office/powerpoint/2010/main" val="3735122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ea typeface="ＭＳ Ｐゴシック" charset="-128"/>
                <a:cs typeface="ＭＳ Ｐゴシック" charset="-128"/>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AE429099-F7C9-A64B-AA74-6060CED916F2}" type="slidenum">
              <a:rPr lang="en-US"/>
              <a:pPr>
                <a:defRPr/>
              </a:pPr>
              <a:t>‹#›</a:t>
            </a:fld>
            <a:endParaRPr lang="en-US"/>
          </a:p>
        </p:txBody>
      </p:sp>
    </p:spTree>
    <p:extLst>
      <p:ext uri="{BB962C8B-B14F-4D97-AF65-F5344CB8AC3E}">
        <p14:creationId xmlns:p14="http://schemas.microsoft.com/office/powerpoint/2010/main" val="1397688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11"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327C9-F880-3340-8F35-FFC39F5339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62" y="0"/>
            <a:ext cx="12179300" cy="6858000"/>
          </a:xfrm>
          <a:prstGeom prst="rect">
            <a:avLst/>
          </a:prstGeom>
        </p:spPr>
      </p:pic>
      <p:sp>
        <p:nvSpPr>
          <p:cNvPr id="1026" name="Rectangle 2"/>
          <p:cNvSpPr>
            <a:spLocks noGrp="1" noChangeArrowheads="1"/>
          </p:cNvSpPr>
          <p:nvPr>
            <p:ph type="ctrTitle"/>
          </p:nvPr>
        </p:nvSpPr>
        <p:spPr>
          <a:xfrm>
            <a:off x="434583" y="148854"/>
            <a:ext cx="6650429" cy="2060945"/>
          </a:xfrm>
        </p:spPr>
        <p:txBody>
          <a:bodyPr anchor="t" anchorCtr="0"/>
          <a:lstStyle>
            <a:lvl1pPr>
              <a:defRPr sz="3200">
                <a:solidFill>
                  <a:schemeClr val="bg1"/>
                </a:solidFill>
              </a:defRPr>
            </a:lvl1pPr>
          </a:lstStyle>
          <a:p>
            <a:r>
              <a:rPr lang="en-US" dirty="0"/>
              <a:t>Click to edit Master title style</a:t>
            </a:r>
          </a:p>
        </p:txBody>
      </p:sp>
      <p:sp>
        <p:nvSpPr>
          <p:cNvPr id="1027" name="Rectangle 3"/>
          <p:cNvSpPr>
            <a:spLocks noGrp="1" noChangeArrowheads="1"/>
          </p:cNvSpPr>
          <p:nvPr>
            <p:ph type="subTitle" idx="1"/>
          </p:nvPr>
        </p:nvSpPr>
        <p:spPr>
          <a:xfrm>
            <a:off x="445765" y="5107440"/>
            <a:ext cx="8623168" cy="506135"/>
          </a:xfrm>
        </p:spPr>
        <p:txBody>
          <a:bodyPr/>
          <a:lstStyle>
            <a:lvl1pPr marL="0" indent="0" algn="l">
              <a:buFont typeface="Wingdings" pitchFamily="1" charset="2"/>
              <a:buNone/>
              <a:defRPr sz="2300">
                <a:solidFill>
                  <a:schemeClr val="accent1"/>
                </a:solidFill>
              </a:defRPr>
            </a:lvl1pPr>
          </a:lstStyle>
          <a:p>
            <a:r>
              <a:rPr lang="en-US"/>
              <a:t>Click to edit Master subtitle style</a:t>
            </a:r>
            <a:endParaRPr lang="en-US" dirty="0"/>
          </a:p>
        </p:txBody>
      </p:sp>
      <p:sp>
        <p:nvSpPr>
          <p:cNvPr id="2" name="Rectangle 1">
            <a:extLst>
              <a:ext uri="{FF2B5EF4-FFF2-40B4-BE49-F238E27FC236}">
                <a16:creationId xmlns:a16="http://schemas.microsoft.com/office/drawing/2014/main" id="{D0393CD1-2B3F-0F47-9AD9-6D4CF0B0F979}"/>
              </a:ext>
            </a:extLst>
          </p:cNvPr>
          <p:cNvSpPr/>
          <p:nvPr userDrawn="1"/>
        </p:nvSpPr>
        <p:spPr bwMode="auto">
          <a:xfrm>
            <a:off x="5570010" y="6464596"/>
            <a:ext cx="382672" cy="24454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277795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285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4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538" y="793750"/>
            <a:ext cx="2590125" cy="5302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162" y="793750"/>
            <a:ext cx="7567229"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390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Title_New_Glob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835F48C1-64D4-0F42-A9EF-B7647C53E5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8626" y="6356734"/>
            <a:ext cx="2460199" cy="501266"/>
          </a:xfrm>
          <a:prstGeom prst="rect">
            <a:avLst/>
          </a:prstGeom>
        </p:spPr>
      </p:pic>
      <p:sp>
        <p:nvSpPr>
          <p:cNvPr id="1026" name="Rectangle 2"/>
          <p:cNvSpPr>
            <a:spLocks noGrp="1" noChangeArrowheads="1"/>
          </p:cNvSpPr>
          <p:nvPr>
            <p:ph type="ctrTitle"/>
          </p:nvPr>
        </p:nvSpPr>
        <p:spPr>
          <a:xfrm>
            <a:off x="434583" y="520118"/>
            <a:ext cx="8634351" cy="590552"/>
          </a:xfrm>
        </p:spPr>
        <p:txBody>
          <a:bodyPr anchor="t" anchorCtr="0"/>
          <a:lstStyle>
            <a:lvl1pPr>
              <a:defRPr sz="3200">
                <a:solidFill>
                  <a:schemeClr val="bg1"/>
                </a:solidFill>
              </a:defRPr>
            </a:lvl1pPr>
          </a:lstStyle>
          <a:p>
            <a:r>
              <a:rPr lang="en-US"/>
              <a:t>Click to edit Master title style</a:t>
            </a:r>
            <a:endParaRPr lang="en-US" dirty="0"/>
          </a:p>
        </p:txBody>
      </p:sp>
      <p:sp>
        <p:nvSpPr>
          <p:cNvPr id="1027" name="Rectangle 3"/>
          <p:cNvSpPr>
            <a:spLocks noGrp="1" noChangeArrowheads="1"/>
          </p:cNvSpPr>
          <p:nvPr>
            <p:ph type="subTitle" idx="1"/>
          </p:nvPr>
        </p:nvSpPr>
        <p:spPr>
          <a:xfrm>
            <a:off x="445765" y="5107440"/>
            <a:ext cx="8623168" cy="506135"/>
          </a:xfrm>
        </p:spPr>
        <p:txBody>
          <a:bodyPr/>
          <a:lstStyle>
            <a:lvl1pPr marL="0" indent="0" algn="l">
              <a:buFont typeface="Wingdings" pitchFamily="1" charset="2"/>
              <a:buNone/>
              <a:defRPr sz="2300">
                <a:solidFill>
                  <a:schemeClr val="accent1"/>
                </a:solidFill>
              </a:defRPr>
            </a:lvl1pPr>
          </a:lstStyle>
          <a:p>
            <a:r>
              <a:rPr lang="en-US"/>
              <a:t>Click to edit Master subtitle style</a:t>
            </a:r>
            <a:endParaRPr lang="en-US" dirty="0"/>
          </a:p>
        </p:txBody>
      </p:sp>
      <p:sp>
        <p:nvSpPr>
          <p:cNvPr id="2" name="Rectangle 1">
            <a:extLst>
              <a:ext uri="{FF2B5EF4-FFF2-40B4-BE49-F238E27FC236}">
                <a16:creationId xmlns:a16="http://schemas.microsoft.com/office/drawing/2014/main" id="{D0393CD1-2B3F-0F47-9AD9-6D4CF0B0F979}"/>
              </a:ext>
            </a:extLst>
          </p:cNvPr>
          <p:cNvSpPr/>
          <p:nvPr userDrawn="1"/>
        </p:nvSpPr>
        <p:spPr bwMode="auto">
          <a:xfrm>
            <a:off x="5570010" y="6464596"/>
            <a:ext cx="382672" cy="24454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pic>
        <p:nvPicPr>
          <p:cNvPr id="11" name="Picture 10">
            <a:extLst>
              <a:ext uri="{FF2B5EF4-FFF2-40B4-BE49-F238E27FC236}">
                <a16:creationId xmlns:a16="http://schemas.microsoft.com/office/drawing/2014/main" id="{2251D062-6ABD-4A4E-8AA7-E680281FC1E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834" y="6275427"/>
            <a:ext cx="1716254" cy="484151"/>
          </a:xfrm>
          <a:prstGeom prst="rect">
            <a:avLst/>
          </a:prstGeom>
        </p:spPr>
      </p:pic>
    </p:spTree>
    <p:extLst>
      <p:ext uri="{BB962C8B-B14F-4D97-AF65-F5344CB8AC3E}">
        <p14:creationId xmlns:p14="http://schemas.microsoft.com/office/powerpoint/2010/main" val="103757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Widescreen_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825" cy="6857929"/>
          </a:xfrm>
          <a:prstGeom prst="rect">
            <a:avLst/>
          </a:prstGeom>
        </p:spPr>
      </p:pic>
      <p:sp>
        <p:nvSpPr>
          <p:cNvPr id="1026" name="Rectangle 2"/>
          <p:cNvSpPr>
            <a:spLocks noGrp="1" noChangeArrowheads="1"/>
          </p:cNvSpPr>
          <p:nvPr>
            <p:ph type="ctrTitle" hasCustomPrompt="1"/>
          </p:nvPr>
        </p:nvSpPr>
        <p:spPr>
          <a:xfrm>
            <a:off x="434583" y="2416030"/>
            <a:ext cx="8634351" cy="721806"/>
          </a:xfrm>
        </p:spPr>
        <p:txBody>
          <a:bodyPr anchor="ctr" anchorCtr="0"/>
          <a:lstStyle>
            <a:lvl1pPr>
              <a:defRPr sz="3200" b="0">
                <a:solidFill>
                  <a:schemeClr val="bg1"/>
                </a:solidFill>
              </a:defRPr>
            </a:lvl1pPr>
          </a:lstStyle>
          <a:p>
            <a:r>
              <a:rPr lang="en-US" dirty="0"/>
              <a:t>Retail Fueling</a:t>
            </a:r>
          </a:p>
        </p:txBody>
      </p:sp>
      <p:sp>
        <p:nvSpPr>
          <p:cNvPr id="4" name="Rectangle 3"/>
          <p:cNvSpPr/>
          <p:nvPr userDrawn="1"/>
        </p:nvSpPr>
        <p:spPr bwMode="auto">
          <a:xfrm>
            <a:off x="303212" y="6160160"/>
            <a:ext cx="2286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pic>
        <p:nvPicPr>
          <p:cNvPr id="8" name="Picture 7">
            <a:extLst>
              <a:ext uri="{FF2B5EF4-FFF2-40B4-BE49-F238E27FC236}">
                <a16:creationId xmlns:a16="http://schemas.microsoft.com/office/drawing/2014/main" id="{FB133F49-F868-B54C-8B44-5255DF3E17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9834" y="6275427"/>
            <a:ext cx="1716254" cy="484151"/>
          </a:xfrm>
          <a:prstGeom prst="rect">
            <a:avLst/>
          </a:prstGeom>
        </p:spPr>
      </p:pic>
    </p:spTree>
    <p:extLst>
      <p:ext uri="{BB962C8B-B14F-4D97-AF65-F5344CB8AC3E}">
        <p14:creationId xmlns:p14="http://schemas.microsoft.com/office/powerpoint/2010/main" val="408279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87B2E-5ED7-AA42-8E11-74AA9DB9AF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62" y="0"/>
            <a:ext cx="12179300" cy="6858000"/>
          </a:xfrm>
          <a:prstGeom prst="rect">
            <a:avLst/>
          </a:prstGeom>
        </p:spPr>
      </p:pic>
      <p:sp>
        <p:nvSpPr>
          <p:cNvPr id="1026" name="Rectangle 2"/>
          <p:cNvSpPr>
            <a:spLocks noGrp="1" noChangeArrowheads="1"/>
          </p:cNvSpPr>
          <p:nvPr>
            <p:ph type="ctrTitle" hasCustomPrompt="1"/>
          </p:nvPr>
        </p:nvSpPr>
        <p:spPr>
          <a:xfrm>
            <a:off x="434583" y="2438401"/>
            <a:ext cx="8634351" cy="721807"/>
          </a:xfrm>
        </p:spPr>
        <p:txBody>
          <a:bodyPr anchor="ctr" anchorCtr="0"/>
          <a:lstStyle>
            <a:lvl1pPr>
              <a:defRPr sz="3200" b="0">
                <a:solidFill>
                  <a:schemeClr val="bg1"/>
                </a:solidFill>
              </a:defRPr>
            </a:lvl1pPr>
          </a:lstStyle>
          <a:p>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150335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600" baseline="0">
                <a:solidFill>
                  <a:schemeClr val="bg2"/>
                </a:solidFill>
              </a:defRPr>
            </a:lvl1pPr>
            <a:lvl2pPr>
              <a:defRPr sz="1400" baseline="0">
                <a:solidFill>
                  <a:schemeClr val="bg2"/>
                </a:solidFill>
              </a:defRPr>
            </a:lvl2pPr>
            <a:lvl3pPr>
              <a:defRPr sz="1200" baseline="0">
                <a:solidFill>
                  <a:schemeClr val="bg2"/>
                </a:solidFill>
              </a:defRPr>
            </a:lvl3pPr>
            <a:lvl4pPr>
              <a:defRPr sz="1000" baseline="0">
                <a:solidFill>
                  <a:schemeClr val="bg2"/>
                </a:solidFill>
              </a:defRPr>
            </a:lvl4pPr>
            <a:lvl5pPr>
              <a:defRPr sz="900" baseline="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074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907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5025" y="1453043"/>
            <a:ext cx="4943246"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1417" y="1453043"/>
            <a:ext cx="4943246"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762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29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930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18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262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7043" y="228600"/>
            <a:ext cx="11740209"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Headline Here</a:t>
            </a:r>
          </a:p>
        </p:txBody>
      </p:sp>
      <p:sp>
        <p:nvSpPr>
          <p:cNvPr id="1027" name="Rectangle 3"/>
          <p:cNvSpPr>
            <a:spLocks noGrp="1" noChangeArrowheads="1"/>
          </p:cNvSpPr>
          <p:nvPr>
            <p:ph type="body" idx="1"/>
          </p:nvPr>
        </p:nvSpPr>
        <p:spPr bwMode="auto">
          <a:xfrm>
            <a:off x="347043" y="1066801"/>
            <a:ext cx="11537061" cy="5105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8"/>
          <p:cNvSpPr>
            <a:spLocks noChangeArrowheads="1"/>
          </p:cNvSpPr>
          <p:nvPr/>
        </p:nvSpPr>
        <p:spPr bwMode="auto">
          <a:xfrm>
            <a:off x="5294521" y="6467478"/>
            <a:ext cx="922626"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fld id="{EB2E43E7-3CF5-1442-B03A-52A50099ABBF}" type="slidenum">
              <a:rPr lang="en-US" sz="900">
                <a:solidFill>
                  <a:srgbClr val="1478AD"/>
                </a:solidFill>
                <a:latin typeface="Arial" charset="0"/>
              </a:rPr>
              <a:pPr algn="ctr" eaLnBrk="0" hangingPunct="0"/>
              <a:t>‹#›</a:t>
            </a:fld>
            <a:endParaRPr lang="en-US" sz="900" dirty="0">
              <a:solidFill>
                <a:srgbClr val="1478AD"/>
              </a:solidFill>
              <a:latin typeface="Arial" charset="0"/>
            </a:endParaRPr>
          </a:p>
        </p:txBody>
      </p:sp>
      <p:pic>
        <p:nvPicPr>
          <p:cNvPr id="12" name="Picture 11">
            <a:extLst>
              <a:ext uri="{FF2B5EF4-FFF2-40B4-BE49-F238E27FC236}">
                <a16:creationId xmlns:a16="http://schemas.microsoft.com/office/drawing/2014/main" id="{E240748E-97B5-C449-B589-2B77E78BA7D3}"/>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9728626" y="6356734"/>
            <a:ext cx="2460199" cy="501266"/>
          </a:xfrm>
          <a:prstGeom prst="rect">
            <a:avLst/>
          </a:prstGeom>
        </p:spPr>
      </p:pic>
      <p:pic>
        <p:nvPicPr>
          <p:cNvPr id="15" name="Picture 14">
            <a:extLst>
              <a:ext uri="{FF2B5EF4-FFF2-40B4-BE49-F238E27FC236}">
                <a16:creationId xmlns:a16="http://schemas.microsoft.com/office/drawing/2014/main" id="{9B7A19B2-8237-EB4A-ADA4-9DC006ED0E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19834" y="6275427"/>
            <a:ext cx="1716254" cy="484151"/>
          </a:xfrm>
          <a:prstGeom prst="rect">
            <a:avLst/>
          </a:prstGeom>
        </p:spPr>
      </p:pic>
    </p:spTree>
    <p:extLst>
      <p:ext uri="{BB962C8B-B14F-4D97-AF65-F5344CB8AC3E}">
        <p14:creationId xmlns:p14="http://schemas.microsoft.com/office/powerpoint/2010/main" val="993719756"/>
      </p:ext>
    </p:extLst>
  </p:cSld>
  <p:clrMap bg1="lt1" tx1="dk1" bg2="lt2" tx2="dk2" accent1="accent1" accent2="accent2" accent3="accent3" accent4="accent4" accent5="accent5" accent6="accent6" hlink="hlink" folHlink="folHlink"/>
  <p:sldLayoutIdLst>
    <p:sldLayoutId id="2147485335" r:id="rId1"/>
    <p:sldLayoutId id="2147485343" r:id="rId2"/>
    <p:sldLayoutId id="2147485345" r:id="rId3"/>
    <p:sldLayoutId id="2147485346" r:id="rId4"/>
    <p:sldLayoutId id="2147485347" r:id="rId5"/>
    <p:sldLayoutId id="2147485348" r:id="rId6"/>
    <p:sldLayoutId id="2147485349" r:id="rId7"/>
    <p:sldLayoutId id="2147485350" r:id="rId8"/>
    <p:sldLayoutId id="2147485351" r:id="rId9"/>
    <p:sldLayoutId id="2147485352" r:id="rId10"/>
    <p:sldLayoutId id="2147485353" r:id="rId11"/>
    <p:sldLayoutId id="2147485354" r:id="rId12"/>
    <p:sldLayoutId id="2147485324" r:id="rId13"/>
    <p:sldLayoutId id="2147485327" r:id="rId14"/>
  </p:sldLayoutIdLst>
  <p:txStyles>
    <p:titleStyle>
      <a:lvl1pPr algn="l" rtl="0" eaLnBrk="1" fontAlgn="base" hangingPunct="1">
        <a:spcBef>
          <a:spcPct val="0"/>
        </a:spcBef>
        <a:spcAft>
          <a:spcPct val="0"/>
        </a:spcAft>
        <a:defRPr sz="2800" b="0">
          <a:solidFill>
            <a:schemeClr val="accent2"/>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1600">
          <a:solidFill>
            <a:schemeClr val="bg1"/>
          </a:solidFill>
          <a:latin typeface="Calibri" charset="0"/>
          <a:ea typeface="ＭＳ Ｐゴシック" pitchFamily="1" charset="-128"/>
          <a:cs typeface="ＭＳ Ｐゴシック" pitchFamily="-111" charset="-128"/>
        </a:defRPr>
      </a:lvl2pPr>
      <a:lvl3pPr algn="ctr" rtl="0" eaLnBrk="1" fontAlgn="base" hangingPunct="1">
        <a:spcBef>
          <a:spcPct val="0"/>
        </a:spcBef>
        <a:spcAft>
          <a:spcPct val="0"/>
        </a:spcAft>
        <a:defRPr sz="1600">
          <a:solidFill>
            <a:schemeClr val="bg1"/>
          </a:solidFill>
          <a:latin typeface="Calibri" charset="0"/>
          <a:ea typeface="ＭＳ Ｐゴシック" pitchFamily="1" charset="-128"/>
          <a:cs typeface="ＭＳ Ｐゴシック" pitchFamily="-111" charset="-128"/>
        </a:defRPr>
      </a:lvl3pPr>
      <a:lvl4pPr algn="ctr" rtl="0" eaLnBrk="1" fontAlgn="base" hangingPunct="1">
        <a:spcBef>
          <a:spcPct val="0"/>
        </a:spcBef>
        <a:spcAft>
          <a:spcPct val="0"/>
        </a:spcAft>
        <a:defRPr sz="1600">
          <a:solidFill>
            <a:schemeClr val="bg1"/>
          </a:solidFill>
          <a:latin typeface="Calibri" charset="0"/>
          <a:ea typeface="ＭＳ Ｐゴシック" pitchFamily="1" charset="-128"/>
          <a:cs typeface="ＭＳ Ｐゴシック" pitchFamily="-111" charset="-128"/>
        </a:defRPr>
      </a:lvl4pPr>
      <a:lvl5pPr algn="ctr" rtl="0" eaLnBrk="1" fontAlgn="base" hangingPunct="1">
        <a:spcBef>
          <a:spcPct val="0"/>
        </a:spcBef>
        <a:spcAft>
          <a:spcPct val="0"/>
        </a:spcAft>
        <a:defRPr sz="1600">
          <a:solidFill>
            <a:schemeClr val="bg1"/>
          </a:solidFill>
          <a:latin typeface="Calibri" charset="0"/>
          <a:ea typeface="ＭＳ Ｐゴシック" pitchFamily="1" charset="-128"/>
          <a:cs typeface="ＭＳ Ｐゴシック" pitchFamily="-111" charset="-128"/>
        </a:defRPr>
      </a:lvl5pPr>
      <a:lvl6pPr marL="457200" algn="ctr" rtl="0" eaLnBrk="1" fontAlgn="base" hangingPunct="1">
        <a:spcBef>
          <a:spcPct val="0"/>
        </a:spcBef>
        <a:spcAft>
          <a:spcPct val="0"/>
        </a:spcAft>
        <a:defRPr sz="1600" b="1">
          <a:solidFill>
            <a:schemeClr val="bg1"/>
          </a:solidFill>
          <a:latin typeface="Arial" charset="0"/>
          <a:ea typeface="ＭＳ Ｐゴシック" pitchFamily="1" charset="-128"/>
        </a:defRPr>
      </a:lvl6pPr>
      <a:lvl7pPr marL="914400" algn="ctr" rtl="0" eaLnBrk="1" fontAlgn="base" hangingPunct="1">
        <a:spcBef>
          <a:spcPct val="0"/>
        </a:spcBef>
        <a:spcAft>
          <a:spcPct val="0"/>
        </a:spcAft>
        <a:defRPr sz="1600" b="1">
          <a:solidFill>
            <a:schemeClr val="bg1"/>
          </a:solidFill>
          <a:latin typeface="Arial" charset="0"/>
          <a:ea typeface="ＭＳ Ｐゴシック" pitchFamily="1" charset="-128"/>
        </a:defRPr>
      </a:lvl7pPr>
      <a:lvl8pPr marL="1371600" algn="ctr" rtl="0" eaLnBrk="1" fontAlgn="base" hangingPunct="1">
        <a:spcBef>
          <a:spcPct val="0"/>
        </a:spcBef>
        <a:spcAft>
          <a:spcPct val="0"/>
        </a:spcAft>
        <a:defRPr sz="1600" b="1">
          <a:solidFill>
            <a:schemeClr val="bg1"/>
          </a:solidFill>
          <a:latin typeface="Arial" charset="0"/>
          <a:ea typeface="ＭＳ Ｐゴシック" pitchFamily="1" charset="-128"/>
        </a:defRPr>
      </a:lvl8pPr>
      <a:lvl9pPr marL="1828800" algn="ctr" rtl="0" eaLnBrk="1" fontAlgn="base" hangingPunct="1">
        <a:spcBef>
          <a:spcPct val="0"/>
        </a:spcBef>
        <a:spcAft>
          <a:spcPct val="0"/>
        </a:spcAft>
        <a:defRPr sz="1600" b="1">
          <a:solidFill>
            <a:schemeClr val="bg1"/>
          </a:solidFill>
          <a:latin typeface="Arial" charset="0"/>
          <a:ea typeface="ＭＳ Ｐゴシック" pitchFamily="1" charset="-128"/>
        </a:defRPr>
      </a:lvl9pPr>
    </p:titleStyle>
    <p:bodyStyle>
      <a:lvl1pPr marL="285750" indent="-285750" algn="l" rtl="0" eaLnBrk="1" fontAlgn="base" hangingPunct="1">
        <a:spcBef>
          <a:spcPct val="20000"/>
        </a:spcBef>
        <a:spcAft>
          <a:spcPct val="0"/>
        </a:spcAft>
        <a:buClr>
          <a:schemeClr val="accent1">
            <a:lumMod val="90000"/>
          </a:schemeClr>
        </a:buClr>
        <a:buFont typeface="Wingdings" charset="0"/>
        <a:buChar char="§"/>
        <a:defRPr sz="20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8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6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google.com/url?sa=i&amp;rct=j&amp;q=go+mart+gassaway+wv+headquarters&amp;source=images&amp;cd=&amp;cad=rja&amp;docid=pQh8NbRJX-4zmM&amp;tbnid=MKPjowPu6-86AM:&amp;ved=0CAUQjRw&amp;url=http://www.fuelexpress.net/fleet-fuel-cards-locations-go-mart.php&amp;ei=vLsDUoemF_K14APFiYDgDw&amp;bvm=bv.50500085,d.dmg&amp;psig=AFQjCNGXSZX4qtAmrJM64t6fMzZ26dsQYg&amp;ust=1376062778998567" TargetMode="Externa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jpe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FD5A-5C17-E44C-A949-B6258CCD9C99}"/>
              </a:ext>
            </a:extLst>
          </p:cNvPr>
          <p:cNvSpPr>
            <a:spLocks noGrp="1"/>
          </p:cNvSpPr>
          <p:nvPr>
            <p:ph type="ctrTitle"/>
          </p:nvPr>
        </p:nvSpPr>
        <p:spPr>
          <a:xfrm>
            <a:off x="303213" y="381001"/>
            <a:ext cx="6248399" cy="1369560"/>
          </a:xfrm>
        </p:spPr>
        <p:txBody>
          <a:bodyPr/>
          <a:lstStyle/>
          <a:p>
            <a:r>
              <a:rPr lang="en-US" sz="2800" b="1" dirty="0">
                <a:effectLst>
                  <a:outerShdw blurRad="88900" dist="63500" dir="2700000" algn="tl" rotWithShape="0">
                    <a:prstClr val="black">
                      <a:alpha val="75000"/>
                    </a:prstClr>
                  </a:outerShdw>
                </a:effectLst>
              </a:rPr>
              <a:t>Above Ground Maintenance, </a:t>
            </a:r>
            <a:br>
              <a:rPr lang="en-US" sz="2800" b="1" dirty="0">
                <a:effectLst>
                  <a:outerShdw blurRad="88900" dist="63500" dir="2700000" algn="tl" rotWithShape="0">
                    <a:prstClr val="black">
                      <a:alpha val="75000"/>
                    </a:prstClr>
                  </a:outerShdw>
                </a:effectLst>
              </a:rPr>
            </a:br>
            <a:r>
              <a:rPr lang="en-US" sz="2800" b="1" dirty="0">
                <a:effectLst>
                  <a:outerShdw blurRad="88900" dist="63500" dir="2700000" algn="tl" rotWithShape="0">
                    <a:prstClr val="black">
                      <a:alpha val="75000"/>
                    </a:prstClr>
                  </a:outerShdw>
                </a:effectLst>
              </a:rPr>
              <a:t>Above &amp; Beyond Performance</a:t>
            </a:r>
          </a:p>
        </p:txBody>
      </p:sp>
      <p:sp>
        <p:nvSpPr>
          <p:cNvPr id="3" name="Subtitle 2">
            <a:extLst>
              <a:ext uri="{FF2B5EF4-FFF2-40B4-BE49-F238E27FC236}">
                <a16:creationId xmlns:a16="http://schemas.microsoft.com/office/drawing/2014/main" id="{C2D7EF51-C6BB-874E-92F0-403584400DAF}"/>
              </a:ext>
            </a:extLst>
          </p:cNvPr>
          <p:cNvSpPr>
            <a:spLocks noGrp="1"/>
          </p:cNvSpPr>
          <p:nvPr>
            <p:ph type="subTitle" idx="1"/>
          </p:nvPr>
        </p:nvSpPr>
        <p:spPr>
          <a:xfrm>
            <a:off x="1370011" y="5107440"/>
            <a:ext cx="6096001" cy="531360"/>
          </a:xfrm>
        </p:spPr>
        <p:txBody>
          <a:bodyPr anchor="ctr" anchorCtr="0"/>
          <a:lstStyle/>
          <a:p>
            <a:r>
              <a:rPr lang="en-US" dirty="0"/>
              <a:t>HIGH-FLOW LOOP SYSTEM</a:t>
            </a:r>
          </a:p>
        </p:txBody>
      </p:sp>
      <p:pic>
        <p:nvPicPr>
          <p:cNvPr id="5" name="Picture 4">
            <a:extLst>
              <a:ext uri="{FF2B5EF4-FFF2-40B4-BE49-F238E27FC236}">
                <a16:creationId xmlns:a16="http://schemas.microsoft.com/office/drawing/2014/main" id="{6C137497-D31C-224D-B0D1-C7074769F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1" y="5141667"/>
            <a:ext cx="1284542" cy="447353"/>
          </a:xfrm>
          <a:prstGeom prst="rect">
            <a:avLst/>
          </a:prstGeom>
        </p:spPr>
      </p:pic>
      <p:pic>
        <p:nvPicPr>
          <p:cNvPr id="6" name="Picture 5">
            <a:extLst>
              <a:ext uri="{FF2B5EF4-FFF2-40B4-BE49-F238E27FC236}">
                <a16:creationId xmlns:a16="http://schemas.microsoft.com/office/drawing/2014/main" id="{65A4CB1C-E7D6-934B-A800-8B4E3C2A07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0387" y="3581947"/>
            <a:ext cx="3371083" cy="3119439"/>
          </a:xfrm>
          <a:prstGeom prst="rect">
            <a:avLst/>
          </a:prstGeom>
        </p:spPr>
      </p:pic>
      <p:pic>
        <p:nvPicPr>
          <p:cNvPr id="7" name="Picture 6">
            <a:extLst>
              <a:ext uri="{FF2B5EF4-FFF2-40B4-BE49-F238E27FC236}">
                <a16:creationId xmlns:a16="http://schemas.microsoft.com/office/drawing/2014/main" id="{88022DAA-F9FE-9C44-9DF3-BD427A14A2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42514" y="4927193"/>
            <a:ext cx="1752600" cy="876300"/>
          </a:xfrm>
          <a:prstGeom prst="rect">
            <a:avLst/>
          </a:prstGeom>
        </p:spPr>
      </p:pic>
    </p:spTree>
    <p:extLst>
      <p:ext uri="{BB962C8B-B14F-4D97-AF65-F5344CB8AC3E}">
        <p14:creationId xmlns:p14="http://schemas.microsoft.com/office/powerpoint/2010/main" val="2096143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UL 971-Listed Coaxial Pipes</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62399"/>
          </a:xfrm>
        </p:spPr>
        <p:txBody>
          <a:bodyPr anchor="ctr" anchorCtr="0"/>
          <a:lstStyle/>
          <a:p>
            <a:pPr marL="457200" indent="-457200">
              <a:spcBef>
                <a:spcPts val="1200"/>
              </a:spcBef>
            </a:pPr>
            <a:r>
              <a:rPr lang="en-US" sz="2800" dirty="0"/>
              <a:t>Easy installation</a:t>
            </a:r>
          </a:p>
          <a:p>
            <a:pPr marL="457200" indent="-457200">
              <a:spcBef>
                <a:spcPts val="1200"/>
              </a:spcBef>
            </a:pPr>
            <a:r>
              <a:rPr lang="en-US" sz="2800" dirty="0"/>
              <a:t>Eliminate leak points and exposed </a:t>
            </a:r>
            <a:br>
              <a:rPr lang="en-US" sz="2800" dirty="0"/>
            </a:br>
            <a:r>
              <a:rPr lang="en-US" sz="2800" dirty="0"/>
              <a:t>joints and fittings buried in the ground</a:t>
            </a:r>
          </a:p>
          <a:p>
            <a:pPr marL="457200" indent="-457200">
              <a:spcBef>
                <a:spcPts val="1200"/>
              </a:spcBef>
            </a:pPr>
            <a:r>
              <a:rPr lang="en-US" sz="2800" dirty="0"/>
              <a:t>Do not require adhesives, </a:t>
            </a:r>
            <a:br>
              <a:rPr lang="en-US" sz="2800" dirty="0"/>
            </a:br>
            <a:r>
              <a:rPr lang="en-US" sz="2800" dirty="0"/>
              <a:t>glues or welding</a:t>
            </a:r>
          </a:p>
        </p:txBody>
      </p:sp>
      <p:pic>
        <p:nvPicPr>
          <p:cNvPr id="6" name="Picture 5">
            <a:extLst>
              <a:ext uri="{FF2B5EF4-FFF2-40B4-BE49-F238E27FC236}">
                <a16:creationId xmlns:a16="http://schemas.microsoft.com/office/drawing/2014/main" id="{4DFD0F09-1630-A742-A581-27FDB96674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66800"/>
            <a:ext cx="4494213" cy="3792653"/>
          </a:xfrm>
          <a:prstGeom prst="rect">
            <a:avLst/>
          </a:prstGeom>
        </p:spPr>
      </p:pic>
      <p:sp>
        <p:nvSpPr>
          <p:cNvPr id="8" name="Content Placeholder 2">
            <a:extLst>
              <a:ext uri="{FF2B5EF4-FFF2-40B4-BE49-F238E27FC236}">
                <a16:creationId xmlns:a16="http://schemas.microsoft.com/office/drawing/2014/main" id="{A61D8B9E-5C7F-624D-9BAD-9409E2582D07}"/>
              </a:ext>
            </a:extLst>
          </p:cNvPr>
          <p:cNvSpPr txBox="1">
            <a:spLocks/>
          </p:cNvSpPr>
          <p:nvPr/>
        </p:nvSpPr>
        <p:spPr bwMode="auto">
          <a:xfrm>
            <a:off x="-1" y="5417270"/>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Available in .75", 1", 1.5", 2" and NEW 3"</a:t>
            </a:r>
            <a:endParaRPr lang="en-US" sz="2000" b="0" kern="0" dirty="0">
              <a:solidFill>
                <a:schemeClr val="accent2"/>
              </a:solidFill>
            </a:endParaRPr>
          </a:p>
        </p:txBody>
      </p:sp>
    </p:spTree>
    <p:extLst>
      <p:ext uri="{BB962C8B-B14F-4D97-AF65-F5344CB8AC3E}">
        <p14:creationId xmlns:p14="http://schemas.microsoft.com/office/powerpoint/2010/main" val="360061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Dual-Sided Rigid Entry Fittings </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62399"/>
          </a:xfrm>
        </p:spPr>
        <p:txBody>
          <a:bodyPr anchor="ctr" anchorCtr="0"/>
          <a:lstStyle/>
          <a:p>
            <a:pPr marL="457200" indent="-457200">
              <a:spcBef>
                <a:spcPts val="1200"/>
              </a:spcBef>
            </a:pPr>
            <a:r>
              <a:rPr lang="en-US" sz="2800" dirty="0"/>
              <a:t>Provide double containment protection</a:t>
            </a:r>
          </a:p>
          <a:p>
            <a:pPr marL="457200" indent="-457200">
              <a:spcBef>
                <a:spcPts val="1200"/>
              </a:spcBef>
            </a:pPr>
            <a:r>
              <a:rPr lang="en-US" sz="2800" dirty="0"/>
              <a:t>Prevent groundwater intrusion</a:t>
            </a:r>
          </a:p>
          <a:p>
            <a:pPr marL="457200" indent="-457200">
              <a:spcBef>
                <a:spcPts val="1200"/>
              </a:spcBef>
            </a:pPr>
            <a:r>
              <a:rPr lang="en-US" sz="2800" dirty="0"/>
              <a:t>Eliminate contamination between sump and access pipe</a:t>
            </a:r>
          </a:p>
          <a:p>
            <a:pPr marL="457200" indent="-457200">
              <a:spcBef>
                <a:spcPts val="1200"/>
              </a:spcBef>
            </a:pPr>
            <a:r>
              <a:rPr lang="en-US" sz="2800" dirty="0"/>
              <a:t>Designed for long-term </a:t>
            </a:r>
            <a:br>
              <a:rPr lang="en-US" sz="2800" dirty="0"/>
            </a:br>
            <a:r>
              <a:rPr lang="en-US" sz="2800" dirty="0"/>
              <a:t>exposure inside sump</a:t>
            </a:r>
          </a:p>
        </p:txBody>
      </p:sp>
      <p:sp>
        <p:nvSpPr>
          <p:cNvPr id="7" name="Content Placeholder 2">
            <a:extLst>
              <a:ext uri="{FF2B5EF4-FFF2-40B4-BE49-F238E27FC236}">
                <a16:creationId xmlns:a16="http://schemas.microsoft.com/office/drawing/2014/main" id="{8F1F2D47-D055-A840-B209-870897CE2A87}"/>
              </a:ext>
            </a:extLst>
          </p:cNvPr>
          <p:cNvSpPr txBox="1">
            <a:spLocks/>
          </p:cNvSpPr>
          <p:nvPr/>
        </p:nvSpPr>
        <p:spPr bwMode="auto">
          <a:xfrm>
            <a:off x="-1" y="5417270"/>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Available in 1.5", 2" and NEW 3"</a:t>
            </a:r>
            <a:endParaRPr lang="en-US" sz="2000" b="0" kern="0" dirty="0">
              <a:solidFill>
                <a:schemeClr val="accent2"/>
              </a:solidFill>
            </a:endParaRPr>
          </a:p>
        </p:txBody>
      </p:sp>
      <p:pic>
        <p:nvPicPr>
          <p:cNvPr id="5" name="Picture 4">
            <a:extLst>
              <a:ext uri="{FF2B5EF4-FFF2-40B4-BE49-F238E27FC236}">
                <a16:creationId xmlns:a16="http://schemas.microsoft.com/office/drawing/2014/main" id="{E4B66CA1-687B-BE47-AAF9-A2DD7C367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8" y="609600"/>
            <a:ext cx="4807670" cy="4807670"/>
          </a:xfrm>
          <a:prstGeom prst="rect">
            <a:avLst/>
          </a:prstGeom>
        </p:spPr>
      </p:pic>
    </p:spTree>
    <p:extLst>
      <p:ext uri="{BB962C8B-B14F-4D97-AF65-F5344CB8AC3E}">
        <p14:creationId xmlns:p14="http://schemas.microsoft.com/office/powerpoint/2010/main" val="815360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Double-Wall Pipe Couplings (DPC)</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62399"/>
          </a:xfrm>
        </p:spPr>
        <p:txBody>
          <a:bodyPr anchor="ctr" anchorCtr="0"/>
          <a:lstStyle/>
          <a:p>
            <a:pPr marL="457200" indent="-457200">
              <a:spcBef>
                <a:spcPts val="1200"/>
              </a:spcBef>
            </a:pPr>
            <a:r>
              <a:rPr lang="en-US" sz="2800" dirty="0"/>
              <a:t>Eliminate need for rubber test boot</a:t>
            </a:r>
          </a:p>
          <a:p>
            <a:pPr marL="457200" indent="-457200">
              <a:spcBef>
                <a:spcPts val="1200"/>
              </a:spcBef>
            </a:pPr>
            <a:r>
              <a:rPr lang="en-US" sz="2800" dirty="0"/>
              <a:t>No trimming back secondary jackets</a:t>
            </a:r>
          </a:p>
          <a:p>
            <a:pPr marL="457200" indent="-457200">
              <a:spcBef>
                <a:spcPts val="1200"/>
              </a:spcBef>
            </a:pPr>
            <a:r>
              <a:rPr lang="en-US" sz="2800" dirty="0"/>
              <a:t>Allow for continuous monitoring</a:t>
            </a:r>
          </a:p>
          <a:p>
            <a:pPr marL="457200" indent="-457200">
              <a:spcBef>
                <a:spcPts val="1200"/>
              </a:spcBef>
            </a:pPr>
            <a:r>
              <a:rPr lang="en-US" sz="2800" dirty="0"/>
              <a:t>Stainless-steel construction compatible with all fuel brands</a:t>
            </a:r>
          </a:p>
        </p:txBody>
      </p:sp>
      <p:sp>
        <p:nvSpPr>
          <p:cNvPr id="7" name="Content Placeholder 2">
            <a:extLst>
              <a:ext uri="{FF2B5EF4-FFF2-40B4-BE49-F238E27FC236}">
                <a16:creationId xmlns:a16="http://schemas.microsoft.com/office/drawing/2014/main" id="{8F1F2D47-D055-A840-B209-870897CE2A87}"/>
              </a:ext>
            </a:extLst>
          </p:cNvPr>
          <p:cNvSpPr txBox="1">
            <a:spLocks/>
          </p:cNvSpPr>
          <p:nvPr/>
        </p:nvSpPr>
        <p:spPr bwMode="auto">
          <a:xfrm>
            <a:off x="-1" y="5417270"/>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Available in 1.5", 2" and NEW 3"</a:t>
            </a:r>
            <a:endParaRPr lang="en-US" sz="2000" b="0" kern="0" dirty="0">
              <a:solidFill>
                <a:schemeClr val="accent2"/>
              </a:solidFill>
            </a:endParaRPr>
          </a:p>
        </p:txBody>
      </p:sp>
      <p:pic>
        <p:nvPicPr>
          <p:cNvPr id="8" name="Picture 7">
            <a:extLst>
              <a:ext uri="{FF2B5EF4-FFF2-40B4-BE49-F238E27FC236}">
                <a16:creationId xmlns:a16="http://schemas.microsoft.com/office/drawing/2014/main" id="{51471465-BD1B-964E-9018-AD1873D6218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1252671"/>
            <a:ext cx="4414582" cy="3581399"/>
          </a:xfrm>
          <a:prstGeom prst="rect">
            <a:avLst/>
          </a:prstGeom>
        </p:spPr>
      </p:pic>
    </p:spTree>
    <p:extLst>
      <p:ext uri="{BB962C8B-B14F-4D97-AF65-F5344CB8AC3E}">
        <p14:creationId xmlns:p14="http://schemas.microsoft.com/office/powerpoint/2010/main" val="2593543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10 Plus Emergency Valves </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62399"/>
          </a:xfrm>
        </p:spPr>
        <p:txBody>
          <a:bodyPr anchor="ctr" anchorCtr="0"/>
          <a:lstStyle/>
          <a:p>
            <a:pPr marL="457200" indent="-457200">
              <a:spcBef>
                <a:spcPts val="1200"/>
              </a:spcBef>
            </a:pPr>
            <a:r>
              <a:rPr lang="en-US" sz="2800" dirty="0"/>
              <a:t>Protect against low-impact fractures </a:t>
            </a:r>
            <a:br>
              <a:rPr lang="en-US" sz="2800" dirty="0"/>
            </a:br>
            <a:r>
              <a:rPr lang="en-US" sz="2800" dirty="0"/>
              <a:t>in the shear groove</a:t>
            </a:r>
          </a:p>
          <a:p>
            <a:pPr marL="457200" indent="-457200">
              <a:spcBef>
                <a:spcPts val="1200"/>
              </a:spcBef>
            </a:pPr>
            <a:r>
              <a:rPr lang="en-US" sz="2800" dirty="0"/>
              <a:t>Eliminate contamination and </a:t>
            </a:r>
            <a:br>
              <a:rPr lang="en-US" sz="2800" dirty="0"/>
            </a:br>
            <a:r>
              <a:rPr lang="en-US" sz="2800" dirty="0"/>
              <a:t>fire hazards created by leaks from fractured valves</a:t>
            </a:r>
          </a:p>
        </p:txBody>
      </p:sp>
      <p:sp>
        <p:nvSpPr>
          <p:cNvPr id="7" name="Content Placeholder 2">
            <a:extLst>
              <a:ext uri="{FF2B5EF4-FFF2-40B4-BE49-F238E27FC236}">
                <a16:creationId xmlns:a16="http://schemas.microsoft.com/office/drawing/2014/main" id="{8F1F2D47-D055-A840-B209-870897CE2A87}"/>
              </a:ext>
            </a:extLst>
          </p:cNvPr>
          <p:cNvSpPr txBox="1">
            <a:spLocks/>
          </p:cNvSpPr>
          <p:nvPr/>
        </p:nvSpPr>
        <p:spPr bwMode="auto">
          <a:xfrm>
            <a:off x="-1" y="5417270"/>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Available in 1.5" and NEW 2"</a:t>
            </a:r>
            <a:endParaRPr lang="en-US" sz="2000" b="0" kern="0" dirty="0">
              <a:solidFill>
                <a:schemeClr val="accent2"/>
              </a:solidFill>
            </a:endParaRPr>
          </a:p>
        </p:txBody>
      </p:sp>
      <p:pic>
        <p:nvPicPr>
          <p:cNvPr id="10" name="Picture 9">
            <a:extLst>
              <a:ext uri="{FF2B5EF4-FFF2-40B4-BE49-F238E27FC236}">
                <a16:creationId xmlns:a16="http://schemas.microsoft.com/office/drawing/2014/main" id="{77344A18-C74B-DB4A-B06B-9E4FA90ABF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6612" y="1066801"/>
            <a:ext cx="2667000" cy="4163839"/>
          </a:xfrm>
          <a:prstGeom prst="rect">
            <a:avLst/>
          </a:prstGeom>
        </p:spPr>
      </p:pic>
    </p:spTree>
    <p:extLst>
      <p:ext uri="{BB962C8B-B14F-4D97-AF65-F5344CB8AC3E}">
        <p14:creationId xmlns:p14="http://schemas.microsoft.com/office/powerpoint/2010/main" val="132107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Pre-Fabricated Quick-Couple Dispenser Sumps</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62399"/>
          </a:xfrm>
        </p:spPr>
        <p:txBody>
          <a:bodyPr anchor="ctr" anchorCtr="0"/>
          <a:lstStyle/>
          <a:p>
            <a:pPr marL="457200" indent="-457200">
              <a:spcBef>
                <a:spcPts val="1200"/>
              </a:spcBef>
            </a:pPr>
            <a:r>
              <a:rPr lang="en-US" sz="2800" dirty="0"/>
              <a:t>Easy to spec</a:t>
            </a:r>
          </a:p>
          <a:p>
            <a:pPr marL="457200" indent="-457200">
              <a:spcBef>
                <a:spcPts val="1200"/>
              </a:spcBef>
            </a:pPr>
            <a:r>
              <a:rPr lang="en-US" sz="2800" dirty="0"/>
              <a:t>Quick access for maintenance</a:t>
            </a:r>
          </a:p>
          <a:p>
            <a:pPr marL="457200" indent="-457200">
              <a:spcBef>
                <a:spcPts val="1200"/>
              </a:spcBef>
            </a:pPr>
            <a:r>
              <a:rPr lang="en-US" sz="2800" dirty="0"/>
              <a:t>Fast and simple installation</a:t>
            </a:r>
          </a:p>
          <a:p>
            <a:pPr marL="457200" indent="-457200">
              <a:spcBef>
                <a:spcPts val="1200"/>
              </a:spcBef>
            </a:pPr>
            <a:r>
              <a:rPr lang="en-US" sz="2800" dirty="0"/>
              <a:t>Pre-assembled at factory</a:t>
            </a:r>
          </a:p>
        </p:txBody>
      </p:sp>
      <p:sp>
        <p:nvSpPr>
          <p:cNvPr id="7" name="Content Placeholder 2">
            <a:extLst>
              <a:ext uri="{FF2B5EF4-FFF2-40B4-BE49-F238E27FC236}">
                <a16:creationId xmlns:a16="http://schemas.microsoft.com/office/drawing/2014/main" id="{8F1F2D47-D055-A840-B209-870897CE2A87}"/>
              </a:ext>
            </a:extLst>
          </p:cNvPr>
          <p:cNvSpPr txBox="1">
            <a:spLocks/>
          </p:cNvSpPr>
          <p:nvPr/>
        </p:nvSpPr>
        <p:spPr bwMode="auto">
          <a:xfrm>
            <a:off x="-1" y="5417270"/>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Variety of Options Available</a:t>
            </a:r>
            <a:endParaRPr lang="en-US" sz="2000" b="0" kern="0" dirty="0">
              <a:solidFill>
                <a:schemeClr val="accent2"/>
              </a:solidFill>
            </a:endParaRPr>
          </a:p>
        </p:txBody>
      </p:sp>
      <p:pic>
        <p:nvPicPr>
          <p:cNvPr id="8" name="Picture 7">
            <a:extLst>
              <a:ext uri="{FF2B5EF4-FFF2-40B4-BE49-F238E27FC236}">
                <a16:creationId xmlns:a16="http://schemas.microsoft.com/office/drawing/2014/main" id="{3C126DE2-27B1-2F41-B4BD-08D8BCB5C2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720" y="1299403"/>
            <a:ext cx="4113291" cy="3729797"/>
          </a:xfrm>
          <a:prstGeom prst="rect">
            <a:avLst/>
          </a:prstGeom>
        </p:spPr>
      </p:pic>
    </p:spTree>
    <p:extLst>
      <p:ext uri="{BB962C8B-B14F-4D97-AF65-F5344CB8AC3E}">
        <p14:creationId xmlns:p14="http://schemas.microsoft.com/office/powerpoint/2010/main" val="90218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High-Flow Dispenser Sumps </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62399"/>
          </a:xfrm>
        </p:spPr>
        <p:txBody>
          <a:bodyPr anchor="ctr" anchorCtr="0"/>
          <a:lstStyle/>
          <a:p>
            <a:pPr marL="457200" indent="-457200">
              <a:spcBef>
                <a:spcPts val="1200"/>
              </a:spcBef>
            </a:pPr>
            <a:r>
              <a:rPr lang="en-US" sz="2800" dirty="0"/>
              <a:t>Handle high-flow applications, </a:t>
            </a:r>
            <a:br>
              <a:rPr lang="en-US" sz="2800" dirty="0"/>
            </a:br>
            <a:r>
              <a:rPr lang="en-US" sz="2800" dirty="0"/>
              <a:t>such as retail truck stops.</a:t>
            </a:r>
          </a:p>
          <a:p>
            <a:pPr marL="457200" indent="-457200">
              <a:spcBef>
                <a:spcPts val="1200"/>
              </a:spcBef>
            </a:pPr>
            <a:r>
              <a:rPr lang="en-US" sz="2800" dirty="0"/>
              <a:t>Accommodate fuel dispensing on </a:t>
            </a:r>
            <a:br>
              <a:rPr lang="en-US" sz="2800" dirty="0"/>
            </a:br>
            <a:r>
              <a:rPr lang="en-US" sz="2800" dirty="0"/>
              <a:t>both sides of truck</a:t>
            </a:r>
          </a:p>
          <a:p>
            <a:pPr marL="457200" indent="-457200">
              <a:spcBef>
                <a:spcPts val="1200"/>
              </a:spcBef>
            </a:pPr>
            <a:r>
              <a:rPr lang="en-US" sz="2800" dirty="0"/>
              <a:t>New sizes to handle more demanding throughput</a:t>
            </a:r>
          </a:p>
        </p:txBody>
      </p:sp>
      <p:sp>
        <p:nvSpPr>
          <p:cNvPr id="7" name="Content Placeholder 2">
            <a:extLst>
              <a:ext uri="{FF2B5EF4-FFF2-40B4-BE49-F238E27FC236}">
                <a16:creationId xmlns:a16="http://schemas.microsoft.com/office/drawing/2014/main" id="{8F1F2D47-D055-A840-B209-870897CE2A87}"/>
              </a:ext>
            </a:extLst>
          </p:cNvPr>
          <p:cNvSpPr txBox="1">
            <a:spLocks/>
          </p:cNvSpPr>
          <p:nvPr/>
        </p:nvSpPr>
        <p:spPr bwMode="auto">
          <a:xfrm>
            <a:off x="-1" y="5417270"/>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Variety of Options Available</a:t>
            </a:r>
            <a:endParaRPr lang="en-US" sz="2000" b="0" kern="0" dirty="0">
              <a:solidFill>
                <a:schemeClr val="accent2"/>
              </a:solidFill>
            </a:endParaRPr>
          </a:p>
        </p:txBody>
      </p:sp>
      <p:pic>
        <p:nvPicPr>
          <p:cNvPr id="6" name="Picture 5">
            <a:extLst>
              <a:ext uri="{FF2B5EF4-FFF2-40B4-BE49-F238E27FC236}">
                <a16:creationId xmlns:a16="http://schemas.microsoft.com/office/drawing/2014/main" id="{98DF17D2-1C29-C54F-9ABC-D6B1244D54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0611" y="4114800"/>
            <a:ext cx="1750421" cy="609600"/>
          </a:xfrm>
          <a:prstGeom prst="rect">
            <a:avLst/>
          </a:prstGeom>
        </p:spPr>
      </p:pic>
      <p:pic>
        <p:nvPicPr>
          <p:cNvPr id="10" name="Picture 9">
            <a:extLst>
              <a:ext uri="{FF2B5EF4-FFF2-40B4-BE49-F238E27FC236}">
                <a16:creationId xmlns:a16="http://schemas.microsoft.com/office/drawing/2014/main" id="{4B62DB20-9A0E-C242-8209-C44B5E3E81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990600"/>
            <a:ext cx="4494213" cy="4267200"/>
          </a:xfrm>
          <a:prstGeom prst="rect">
            <a:avLst/>
          </a:prstGeom>
        </p:spPr>
      </p:pic>
    </p:spTree>
    <p:extLst>
      <p:ext uri="{BB962C8B-B14F-4D97-AF65-F5344CB8AC3E}">
        <p14:creationId xmlns:p14="http://schemas.microsoft.com/office/powerpoint/2010/main" val="1758743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opHeath13">
            <a:extLst>
              <a:ext uri="{FF2B5EF4-FFF2-40B4-BE49-F238E27FC236}">
                <a16:creationId xmlns:a16="http://schemas.microsoft.com/office/drawing/2014/main" id="{4BE6A932-0EB0-E94D-BD90-CC0D0A233B3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056" y="-381000"/>
            <a:ext cx="12198881" cy="723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4" name="Rectangle 8">
            <a:extLst>
              <a:ext uri="{FF2B5EF4-FFF2-40B4-BE49-F238E27FC236}">
                <a16:creationId xmlns:a16="http://schemas.microsoft.com/office/drawing/2014/main" id="{C057827C-3E05-874E-8A93-F9C5D96B795E}"/>
              </a:ext>
            </a:extLst>
          </p:cNvPr>
          <p:cNvSpPr>
            <a:spLocks noChangeArrowheads="1"/>
          </p:cNvSpPr>
          <p:nvPr/>
        </p:nvSpPr>
        <p:spPr bwMode="auto">
          <a:xfrm>
            <a:off x="5294521" y="6467478"/>
            <a:ext cx="922626"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fld id="{EB2E43E7-3CF5-1442-B03A-52A50099ABBF}" type="slidenum">
              <a:rPr lang="en-US" sz="900">
                <a:solidFill>
                  <a:schemeClr val="bg1"/>
                </a:solidFill>
                <a:latin typeface="Arial" charset="0"/>
              </a:rPr>
              <a:pPr algn="ctr" eaLnBrk="0" hangingPunct="0"/>
              <a:t>16</a:t>
            </a:fld>
            <a:endParaRPr lang="en-US" sz="900" dirty="0">
              <a:solidFill>
                <a:schemeClr val="bg1"/>
              </a:solidFill>
              <a:latin typeface="Arial" charset="0"/>
            </a:endParaRPr>
          </a:p>
        </p:txBody>
      </p:sp>
      <p:pic>
        <p:nvPicPr>
          <p:cNvPr id="12" name="Picture 11">
            <a:extLst>
              <a:ext uri="{FF2B5EF4-FFF2-40B4-BE49-F238E27FC236}">
                <a16:creationId xmlns:a16="http://schemas.microsoft.com/office/drawing/2014/main" id="{EF828981-CC0E-4C41-9B49-E4CBA9ADDC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4612" y="838200"/>
            <a:ext cx="3352800" cy="1676400"/>
          </a:xfrm>
          <a:prstGeom prst="rect">
            <a:avLst/>
          </a:prstGeom>
          <a:effectLst>
            <a:outerShdw blurRad="63500" dist="76200" dir="2700000" algn="tl" rotWithShape="0">
              <a:prstClr val="black">
                <a:alpha val="40000"/>
              </a:prstClr>
            </a:outerShdw>
          </a:effectLst>
        </p:spPr>
      </p:pic>
      <p:pic>
        <p:nvPicPr>
          <p:cNvPr id="7" name="Picture 6">
            <a:extLst>
              <a:ext uri="{FF2B5EF4-FFF2-40B4-BE49-F238E27FC236}">
                <a16:creationId xmlns:a16="http://schemas.microsoft.com/office/drawing/2014/main" id="{D9045FB4-9FB5-1F42-A98B-E605D9CE45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28626" y="6356734"/>
            <a:ext cx="2460199" cy="501266"/>
          </a:xfrm>
          <a:prstGeom prst="rect">
            <a:avLst/>
          </a:prstGeom>
        </p:spPr>
      </p:pic>
      <p:pic>
        <p:nvPicPr>
          <p:cNvPr id="8" name="Picture 7">
            <a:extLst>
              <a:ext uri="{FF2B5EF4-FFF2-40B4-BE49-F238E27FC236}">
                <a16:creationId xmlns:a16="http://schemas.microsoft.com/office/drawing/2014/main" id="{0F8EB02F-52CB-174C-8A53-35F54DCACF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9835" y="6248400"/>
            <a:ext cx="1716253" cy="484151"/>
          </a:xfrm>
          <a:prstGeom prst="rect">
            <a:avLst/>
          </a:prstGeom>
          <a:effectLst>
            <a:outerShdw blurRad="25400" dist="50800" dir="2700000" algn="tl" rotWithShape="0">
              <a:prstClr val="black">
                <a:alpha val="40000"/>
              </a:prstClr>
            </a:outerShdw>
          </a:effectLst>
        </p:spPr>
      </p:pic>
    </p:spTree>
    <p:extLst>
      <p:ext uri="{BB962C8B-B14F-4D97-AF65-F5344CB8AC3E}">
        <p14:creationId xmlns:p14="http://schemas.microsoft.com/office/powerpoint/2010/main" val="897642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5DFA-1487-BD44-B560-C12C7DFE2E26}"/>
              </a:ext>
            </a:extLst>
          </p:cNvPr>
          <p:cNvSpPr>
            <a:spLocks noGrp="1"/>
          </p:cNvSpPr>
          <p:nvPr>
            <p:ph type="title"/>
          </p:nvPr>
        </p:nvSpPr>
        <p:spPr/>
        <p:txBody>
          <a:bodyPr/>
          <a:lstStyle/>
          <a:p>
            <a:r>
              <a:rPr lang="en-US" dirty="0"/>
              <a:t>Planning</a:t>
            </a:r>
          </a:p>
        </p:txBody>
      </p:sp>
      <p:sp>
        <p:nvSpPr>
          <p:cNvPr id="3" name="Content Placeholder 2">
            <a:extLst>
              <a:ext uri="{FF2B5EF4-FFF2-40B4-BE49-F238E27FC236}">
                <a16:creationId xmlns:a16="http://schemas.microsoft.com/office/drawing/2014/main" id="{97E32462-1BA2-724A-879B-D3845238F97C}"/>
              </a:ext>
            </a:extLst>
          </p:cNvPr>
          <p:cNvSpPr>
            <a:spLocks noGrp="1"/>
          </p:cNvSpPr>
          <p:nvPr>
            <p:ph idx="1"/>
          </p:nvPr>
        </p:nvSpPr>
        <p:spPr>
          <a:xfrm>
            <a:off x="347043" y="838200"/>
            <a:ext cx="7195169" cy="2743199"/>
          </a:xfrm>
        </p:spPr>
        <p:txBody>
          <a:bodyPr/>
          <a:lstStyle/>
          <a:p>
            <a:r>
              <a:rPr lang="en-US" sz="2000" dirty="0"/>
              <a:t>Pre-fabricated components are easy to plot out</a:t>
            </a:r>
          </a:p>
          <a:p>
            <a:r>
              <a:rPr lang="en-US" sz="2000" dirty="0"/>
              <a:t>The ordering process is simple, and distributors will have more success getting contracting crews what they need</a:t>
            </a:r>
          </a:p>
          <a:p>
            <a:r>
              <a:rPr lang="en-US" sz="2000" dirty="0"/>
              <a:t>Both distributors and contractors save valuable time</a:t>
            </a:r>
          </a:p>
          <a:p>
            <a:r>
              <a:rPr lang="en-US" sz="2000" dirty="0"/>
              <a:t>A limited number of connection points makes system design more straightforward</a:t>
            </a:r>
          </a:p>
        </p:txBody>
      </p:sp>
      <p:pic>
        <p:nvPicPr>
          <p:cNvPr id="9" name="Picture 8">
            <a:extLst>
              <a:ext uri="{FF2B5EF4-FFF2-40B4-BE49-F238E27FC236}">
                <a16:creationId xmlns:a16="http://schemas.microsoft.com/office/drawing/2014/main" id="{2610A436-1477-FD4B-8D18-16FE01B0EB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038600"/>
            <a:ext cx="3093760" cy="1974850"/>
          </a:xfrm>
          <a:prstGeom prst="rect">
            <a:avLst/>
          </a:prstGeom>
        </p:spPr>
      </p:pic>
      <p:pic>
        <p:nvPicPr>
          <p:cNvPr id="10" name="Picture 9">
            <a:extLst>
              <a:ext uri="{FF2B5EF4-FFF2-40B4-BE49-F238E27FC236}">
                <a16:creationId xmlns:a16="http://schemas.microsoft.com/office/drawing/2014/main" id="{8B81F851-A59B-4D4B-BD05-B86134F81A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3063" y="0"/>
            <a:ext cx="4665761" cy="4038600"/>
          </a:xfrm>
          <a:prstGeom prst="rect">
            <a:avLst/>
          </a:prstGeom>
        </p:spPr>
      </p:pic>
      <p:sp>
        <p:nvSpPr>
          <p:cNvPr id="7" name="Content Placeholder 2">
            <a:extLst>
              <a:ext uri="{FF2B5EF4-FFF2-40B4-BE49-F238E27FC236}">
                <a16:creationId xmlns:a16="http://schemas.microsoft.com/office/drawing/2014/main" id="{ED35B4D4-40E2-4B44-B800-039D3C00D569}"/>
              </a:ext>
            </a:extLst>
          </p:cNvPr>
          <p:cNvSpPr txBox="1">
            <a:spLocks/>
          </p:cNvSpPr>
          <p:nvPr/>
        </p:nvSpPr>
        <p:spPr bwMode="auto">
          <a:xfrm>
            <a:off x="3093760" y="4641129"/>
            <a:ext cx="9095064" cy="1379391"/>
          </a:xfrm>
          <a:prstGeom prst="rect">
            <a:avLst/>
          </a:prstGeom>
          <a:solidFill>
            <a:schemeClr val="accent2">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600"/>
              </a:spcBef>
              <a:buNone/>
            </a:pPr>
            <a:r>
              <a:rPr lang="en-US" sz="2000" kern="0" dirty="0">
                <a:solidFill>
                  <a:schemeClr val="accent2"/>
                </a:solidFill>
              </a:rPr>
              <a:t>"I can spec out the materials list for the site very easily. </a:t>
            </a:r>
            <a:br>
              <a:rPr lang="en-US" sz="2000" kern="0" dirty="0">
                <a:solidFill>
                  <a:schemeClr val="accent2"/>
                </a:solidFill>
              </a:rPr>
            </a:br>
            <a:r>
              <a:rPr lang="en-US" sz="2000" kern="0" dirty="0">
                <a:solidFill>
                  <a:schemeClr val="accent2"/>
                </a:solidFill>
              </a:rPr>
              <a:t>The numbers of fittings and parts are quite small and help me </a:t>
            </a:r>
            <a:br>
              <a:rPr lang="en-US" sz="2000" kern="0" dirty="0">
                <a:solidFill>
                  <a:schemeClr val="accent2"/>
                </a:solidFill>
              </a:rPr>
            </a:br>
            <a:r>
              <a:rPr lang="en-US" sz="2000" kern="0" dirty="0">
                <a:solidFill>
                  <a:schemeClr val="accent2"/>
                </a:solidFill>
              </a:rPr>
              <a:t>from a time-saving standpoint.”</a:t>
            </a:r>
          </a:p>
        </p:txBody>
      </p:sp>
      <p:sp>
        <p:nvSpPr>
          <p:cNvPr id="8" name="Content Placeholder 2">
            <a:extLst>
              <a:ext uri="{FF2B5EF4-FFF2-40B4-BE49-F238E27FC236}">
                <a16:creationId xmlns:a16="http://schemas.microsoft.com/office/drawing/2014/main" id="{31AE6475-C849-A54C-84B5-E64121AD92B1}"/>
              </a:ext>
            </a:extLst>
          </p:cNvPr>
          <p:cNvSpPr txBox="1">
            <a:spLocks/>
          </p:cNvSpPr>
          <p:nvPr/>
        </p:nvSpPr>
        <p:spPr bwMode="auto">
          <a:xfrm>
            <a:off x="3093760" y="4038600"/>
            <a:ext cx="9095064" cy="602529"/>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1200"/>
              </a:spcBef>
              <a:buNone/>
            </a:pPr>
            <a:r>
              <a:rPr lang="en-US" kern="0" dirty="0">
                <a:solidFill>
                  <a:schemeClr val="bg1"/>
                </a:solidFill>
              </a:rPr>
              <a:t>MARK CARTMELL </a:t>
            </a:r>
            <a:r>
              <a:rPr lang="en-US" b="0" kern="0" dirty="0">
                <a:solidFill>
                  <a:schemeClr val="bg1"/>
                </a:solidFill>
              </a:rPr>
              <a:t> |  Distributor  |  Jones &amp; Frank</a:t>
            </a:r>
          </a:p>
        </p:txBody>
      </p:sp>
    </p:spTree>
    <p:extLst>
      <p:ext uri="{BB962C8B-B14F-4D97-AF65-F5344CB8AC3E}">
        <p14:creationId xmlns:p14="http://schemas.microsoft.com/office/powerpoint/2010/main" val="297596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DF099-8656-974D-8899-15E12FF4D5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16" y="4038600"/>
            <a:ext cx="3129215" cy="1974850"/>
          </a:xfrm>
          <a:prstGeom prst="rect">
            <a:avLst/>
          </a:prstGeom>
        </p:spPr>
      </p:pic>
      <p:sp>
        <p:nvSpPr>
          <p:cNvPr id="2" name="Title 1">
            <a:extLst>
              <a:ext uri="{FF2B5EF4-FFF2-40B4-BE49-F238E27FC236}">
                <a16:creationId xmlns:a16="http://schemas.microsoft.com/office/drawing/2014/main" id="{60E95DFA-1487-BD44-B560-C12C7DFE2E26}"/>
              </a:ext>
            </a:extLst>
          </p:cNvPr>
          <p:cNvSpPr>
            <a:spLocks noGrp="1"/>
          </p:cNvSpPr>
          <p:nvPr>
            <p:ph type="title"/>
          </p:nvPr>
        </p:nvSpPr>
        <p:spPr/>
        <p:txBody>
          <a:bodyPr/>
          <a:lstStyle/>
          <a:p>
            <a:r>
              <a:rPr lang="en-US" dirty="0"/>
              <a:t>Building</a:t>
            </a:r>
          </a:p>
        </p:txBody>
      </p:sp>
      <p:sp>
        <p:nvSpPr>
          <p:cNvPr id="3" name="Content Placeholder 2">
            <a:extLst>
              <a:ext uri="{FF2B5EF4-FFF2-40B4-BE49-F238E27FC236}">
                <a16:creationId xmlns:a16="http://schemas.microsoft.com/office/drawing/2014/main" id="{97E32462-1BA2-724A-879B-D3845238F97C}"/>
              </a:ext>
            </a:extLst>
          </p:cNvPr>
          <p:cNvSpPr>
            <a:spLocks noGrp="1"/>
          </p:cNvSpPr>
          <p:nvPr>
            <p:ph idx="1"/>
          </p:nvPr>
        </p:nvSpPr>
        <p:spPr>
          <a:xfrm>
            <a:off x="347043" y="838200"/>
            <a:ext cx="7195169" cy="2743199"/>
          </a:xfrm>
        </p:spPr>
        <p:txBody>
          <a:bodyPr/>
          <a:lstStyle/>
          <a:p>
            <a:r>
              <a:rPr lang="en-US" sz="2000" dirty="0"/>
              <a:t>Tanks in the Loop System can be buried at a </a:t>
            </a:r>
            <a:br>
              <a:rPr lang="en-US" sz="2000" dirty="0"/>
            </a:br>
            <a:r>
              <a:rPr lang="en-US" sz="2000" dirty="0"/>
              <a:t>shallower depth, lowering costs and time spent on excavation and backfilling</a:t>
            </a:r>
          </a:p>
          <a:p>
            <a:r>
              <a:rPr lang="en-US" sz="2000" dirty="0"/>
              <a:t>Fewer workers are needed to make connections, </a:t>
            </a:r>
            <a:br>
              <a:rPr lang="en-US" sz="2000" dirty="0"/>
            </a:br>
            <a:r>
              <a:rPr lang="en-US" sz="2000" dirty="0"/>
              <a:t>and there is no need for stripping pipe jackets</a:t>
            </a:r>
          </a:p>
          <a:p>
            <a:r>
              <a:rPr lang="en-US" sz="2000" dirty="0"/>
              <a:t>Time and costs get cut in half compared to the </a:t>
            </a:r>
            <a:br>
              <a:rPr lang="en-US" sz="2000" dirty="0"/>
            </a:br>
            <a:r>
              <a:rPr lang="en-US" sz="2000" dirty="0"/>
              <a:t>installation of traditional underground systems</a:t>
            </a:r>
          </a:p>
          <a:p>
            <a:r>
              <a:rPr lang="en-US" sz="2000" dirty="0"/>
              <a:t>Pre-fabrication allows for plug-and-play installation</a:t>
            </a:r>
          </a:p>
        </p:txBody>
      </p:sp>
      <p:pic>
        <p:nvPicPr>
          <p:cNvPr id="10" name="Picture 9">
            <a:extLst>
              <a:ext uri="{FF2B5EF4-FFF2-40B4-BE49-F238E27FC236}">
                <a16:creationId xmlns:a16="http://schemas.microsoft.com/office/drawing/2014/main" id="{8B81F851-A59B-4D4B-BD05-B86134F81A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3063" y="0"/>
            <a:ext cx="4665761" cy="4038600"/>
          </a:xfrm>
          <a:prstGeom prst="rect">
            <a:avLst/>
          </a:prstGeom>
        </p:spPr>
      </p:pic>
      <p:sp>
        <p:nvSpPr>
          <p:cNvPr id="7" name="Content Placeholder 2">
            <a:extLst>
              <a:ext uri="{FF2B5EF4-FFF2-40B4-BE49-F238E27FC236}">
                <a16:creationId xmlns:a16="http://schemas.microsoft.com/office/drawing/2014/main" id="{6C326A5B-53EC-AD43-BAC5-176D89F5E13D}"/>
              </a:ext>
            </a:extLst>
          </p:cNvPr>
          <p:cNvSpPr txBox="1">
            <a:spLocks/>
          </p:cNvSpPr>
          <p:nvPr/>
        </p:nvSpPr>
        <p:spPr bwMode="auto">
          <a:xfrm>
            <a:off x="3123699" y="4641129"/>
            <a:ext cx="9065125" cy="1372320"/>
          </a:xfrm>
          <a:prstGeom prst="rect">
            <a:avLst/>
          </a:prstGeom>
          <a:solidFill>
            <a:schemeClr val="accent2">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600"/>
              </a:spcBef>
              <a:buNone/>
            </a:pPr>
            <a:r>
              <a:rPr lang="en-US" sz="2000" kern="0" dirty="0">
                <a:solidFill>
                  <a:schemeClr val="accent2"/>
                </a:solidFill>
              </a:rPr>
              <a:t>“I’ve found it only takes one day for installation, helping me </a:t>
            </a:r>
            <a:br>
              <a:rPr lang="en-US" sz="2000" kern="0" dirty="0">
                <a:solidFill>
                  <a:schemeClr val="accent2"/>
                </a:solidFill>
              </a:rPr>
            </a:br>
            <a:r>
              <a:rPr lang="en-US" sz="2000" kern="0" dirty="0">
                <a:solidFill>
                  <a:schemeClr val="accent2"/>
                </a:solidFill>
              </a:rPr>
              <a:t>to line up inspections early, saving us time and money.”</a:t>
            </a:r>
          </a:p>
        </p:txBody>
      </p:sp>
      <p:sp>
        <p:nvSpPr>
          <p:cNvPr id="8" name="Content Placeholder 2">
            <a:extLst>
              <a:ext uri="{FF2B5EF4-FFF2-40B4-BE49-F238E27FC236}">
                <a16:creationId xmlns:a16="http://schemas.microsoft.com/office/drawing/2014/main" id="{40E98BC9-44FD-4845-999C-2158E97C576B}"/>
              </a:ext>
            </a:extLst>
          </p:cNvPr>
          <p:cNvSpPr txBox="1">
            <a:spLocks/>
          </p:cNvSpPr>
          <p:nvPr/>
        </p:nvSpPr>
        <p:spPr bwMode="auto">
          <a:xfrm>
            <a:off x="3123699" y="4038600"/>
            <a:ext cx="9065125" cy="602529"/>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1200"/>
              </a:spcBef>
              <a:buNone/>
            </a:pPr>
            <a:r>
              <a:rPr lang="en-US" kern="0" dirty="0">
                <a:solidFill>
                  <a:schemeClr val="bg1"/>
                </a:solidFill>
              </a:rPr>
              <a:t>JOHN GORDON </a:t>
            </a:r>
            <a:r>
              <a:rPr lang="en-US" b="0" kern="0" dirty="0">
                <a:solidFill>
                  <a:schemeClr val="bg1"/>
                </a:solidFill>
              </a:rPr>
              <a:t> |  VP of Construction  |  Environmental, Englefield Oil Company</a:t>
            </a:r>
          </a:p>
        </p:txBody>
      </p:sp>
    </p:spTree>
    <p:extLst>
      <p:ext uri="{BB962C8B-B14F-4D97-AF65-F5344CB8AC3E}">
        <p14:creationId xmlns:p14="http://schemas.microsoft.com/office/powerpoint/2010/main" val="1923738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2E63F8-9155-2B47-BD01-46CAE76F6E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40627" y="0"/>
            <a:ext cx="4648198" cy="4114800"/>
          </a:xfrm>
          <a:prstGeom prst="rect">
            <a:avLst/>
          </a:prstGeom>
        </p:spPr>
      </p:pic>
      <p:pic>
        <p:nvPicPr>
          <p:cNvPr id="5" name="Picture 4">
            <a:extLst>
              <a:ext uri="{FF2B5EF4-FFF2-40B4-BE49-F238E27FC236}">
                <a16:creationId xmlns:a16="http://schemas.microsoft.com/office/drawing/2014/main" id="{33C3057F-2AD7-244F-9753-81CB2DB9B7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943" y="4038600"/>
            <a:ext cx="3093760" cy="1974850"/>
          </a:xfrm>
          <a:prstGeom prst="rect">
            <a:avLst/>
          </a:prstGeom>
        </p:spPr>
      </p:pic>
      <p:sp>
        <p:nvSpPr>
          <p:cNvPr id="2" name="Title 1">
            <a:extLst>
              <a:ext uri="{FF2B5EF4-FFF2-40B4-BE49-F238E27FC236}">
                <a16:creationId xmlns:a16="http://schemas.microsoft.com/office/drawing/2014/main" id="{60E95DFA-1487-BD44-B560-C12C7DFE2E26}"/>
              </a:ext>
            </a:extLst>
          </p:cNvPr>
          <p:cNvSpPr>
            <a:spLocks noGrp="1"/>
          </p:cNvSpPr>
          <p:nvPr>
            <p:ph type="title"/>
          </p:nvPr>
        </p:nvSpPr>
        <p:spPr/>
        <p:txBody>
          <a:bodyPr/>
          <a:lstStyle/>
          <a:p>
            <a:r>
              <a:rPr lang="en-US" dirty="0"/>
              <a:t>Service &amp; Repair</a:t>
            </a:r>
          </a:p>
        </p:txBody>
      </p:sp>
      <p:sp>
        <p:nvSpPr>
          <p:cNvPr id="3" name="Content Placeholder 2">
            <a:extLst>
              <a:ext uri="{FF2B5EF4-FFF2-40B4-BE49-F238E27FC236}">
                <a16:creationId xmlns:a16="http://schemas.microsoft.com/office/drawing/2014/main" id="{97E32462-1BA2-724A-879B-D3845238F97C}"/>
              </a:ext>
            </a:extLst>
          </p:cNvPr>
          <p:cNvSpPr>
            <a:spLocks noGrp="1"/>
          </p:cNvSpPr>
          <p:nvPr>
            <p:ph idx="1"/>
          </p:nvPr>
        </p:nvSpPr>
        <p:spPr>
          <a:xfrm>
            <a:off x="347043" y="838200"/>
            <a:ext cx="7195169" cy="2743199"/>
          </a:xfrm>
        </p:spPr>
        <p:txBody>
          <a:bodyPr/>
          <a:lstStyle/>
          <a:p>
            <a:r>
              <a:rPr lang="en-US" sz="2000" dirty="0"/>
              <a:t>Pre-fabricated components are easy to plot out</a:t>
            </a:r>
          </a:p>
          <a:p>
            <a:r>
              <a:rPr lang="en-US" sz="2000" dirty="0"/>
              <a:t>The ordering process is simple, and distributors will have more success getting contracting crews what they need</a:t>
            </a:r>
          </a:p>
          <a:p>
            <a:r>
              <a:rPr lang="en-US" sz="2000" dirty="0"/>
              <a:t>Both distributors and contractors save valuable time</a:t>
            </a:r>
          </a:p>
          <a:p>
            <a:r>
              <a:rPr lang="en-US" sz="2000" dirty="0"/>
              <a:t>A limited number of connection points makes system design more straightforward</a:t>
            </a:r>
          </a:p>
        </p:txBody>
      </p:sp>
      <p:sp>
        <p:nvSpPr>
          <p:cNvPr id="11" name="Content Placeholder 2">
            <a:extLst>
              <a:ext uri="{FF2B5EF4-FFF2-40B4-BE49-F238E27FC236}">
                <a16:creationId xmlns:a16="http://schemas.microsoft.com/office/drawing/2014/main" id="{44F40031-D130-654A-B223-2D8C29E95EA1}"/>
              </a:ext>
            </a:extLst>
          </p:cNvPr>
          <p:cNvSpPr txBox="1">
            <a:spLocks/>
          </p:cNvSpPr>
          <p:nvPr/>
        </p:nvSpPr>
        <p:spPr bwMode="auto">
          <a:xfrm>
            <a:off x="3078817" y="4641129"/>
            <a:ext cx="9110007" cy="1388897"/>
          </a:xfrm>
          <a:prstGeom prst="rect">
            <a:avLst/>
          </a:prstGeom>
          <a:solidFill>
            <a:schemeClr val="accent2">
              <a:lumMod val="20000"/>
              <a:lumOff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600"/>
              </a:spcBef>
              <a:buNone/>
            </a:pPr>
            <a:r>
              <a:rPr lang="en-US" sz="2000" kern="0" dirty="0">
                <a:solidFill>
                  <a:schemeClr val="accent2"/>
                </a:solidFill>
              </a:rPr>
              <a:t>“It’s easy to pull out pipe and replace it with new product in </a:t>
            </a:r>
            <a:br>
              <a:rPr lang="en-US" sz="2000" kern="0" dirty="0">
                <a:solidFill>
                  <a:schemeClr val="accent2"/>
                </a:solidFill>
              </a:rPr>
            </a:br>
            <a:r>
              <a:rPr lang="en-US" sz="2000" kern="0" dirty="0">
                <a:solidFill>
                  <a:schemeClr val="accent2"/>
                </a:solidFill>
              </a:rPr>
              <a:t>the same area without breaking concrete or removing the dispenser. We recommend the Loop System to all of our customers.”</a:t>
            </a:r>
            <a:endParaRPr lang="en-US" b="0" kern="0" dirty="0">
              <a:solidFill>
                <a:schemeClr val="accent2"/>
              </a:solidFill>
            </a:endParaRPr>
          </a:p>
        </p:txBody>
      </p:sp>
      <p:sp>
        <p:nvSpPr>
          <p:cNvPr id="8" name="Content Placeholder 2">
            <a:extLst>
              <a:ext uri="{FF2B5EF4-FFF2-40B4-BE49-F238E27FC236}">
                <a16:creationId xmlns:a16="http://schemas.microsoft.com/office/drawing/2014/main" id="{55F63900-9CB8-D249-BDCF-4A318721D681}"/>
              </a:ext>
            </a:extLst>
          </p:cNvPr>
          <p:cNvSpPr txBox="1">
            <a:spLocks/>
          </p:cNvSpPr>
          <p:nvPr/>
        </p:nvSpPr>
        <p:spPr bwMode="auto">
          <a:xfrm>
            <a:off x="3078817" y="4038600"/>
            <a:ext cx="9110007" cy="602529"/>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1200"/>
              </a:spcBef>
              <a:buNone/>
            </a:pPr>
            <a:r>
              <a:rPr lang="en-US" kern="0" dirty="0">
                <a:solidFill>
                  <a:schemeClr val="bg1"/>
                </a:solidFill>
              </a:rPr>
              <a:t>STEVE CARSON </a:t>
            </a:r>
            <a:r>
              <a:rPr lang="en-US" b="0" kern="0" dirty="0">
                <a:solidFill>
                  <a:schemeClr val="bg1"/>
                </a:solidFill>
              </a:rPr>
              <a:t> |  Contractor  |  Layton Excavating</a:t>
            </a:r>
          </a:p>
        </p:txBody>
      </p:sp>
    </p:spTree>
    <p:extLst>
      <p:ext uri="{BB962C8B-B14F-4D97-AF65-F5344CB8AC3E}">
        <p14:creationId xmlns:p14="http://schemas.microsoft.com/office/powerpoint/2010/main" val="1583458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6D1F-7880-B648-88C1-489BCE1CFB09}"/>
              </a:ext>
            </a:extLst>
          </p:cNvPr>
          <p:cNvSpPr>
            <a:spLocks noGrp="1"/>
          </p:cNvSpPr>
          <p:nvPr>
            <p:ph type="title"/>
          </p:nvPr>
        </p:nvSpPr>
        <p:spPr>
          <a:xfrm>
            <a:off x="6446837" y="228600"/>
            <a:ext cx="5715000" cy="838200"/>
          </a:xfrm>
        </p:spPr>
        <p:txBody>
          <a:bodyPr/>
          <a:lstStyle/>
          <a:p>
            <a:r>
              <a:rPr lang="en-US" dirty="0"/>
              <a:t>Above Ground Maintenance, </a:t>
            </a:r>
            <a:br>
              <a:rPr lang="en-US" dirty="0"/>
            </a:br>
            <a:r>
              <a:rPr lang="en-US" dirty="0"/>
              <a:t>Above &amp; Beyond Performance</a:t>
            </a:r>
          </a:p>
        </p:txBody>
      </p:sp>
      <p:sp>
        <p:nvSpPr>
          <p:cNvPr id="3" name="Content Placeholder 2">
            <a:extLst>
              <a:ext uri="{FF2B5EF4-FFF2-40B4-BE49-F238E27FC236}">
                <a16:creationId xmlns:a16="http://schemas.microsoft.com/office/drawing/2014/main" id="{FAF8E17F-67FA-F842-84C5-E2D51A3DADE1}"/>
              </a:ext>
            </a:extLst>
          </p:cNvPr>
          <p:cNvSpPr>
            <a:spLocks noGrp="1"/>
          </p:cNvSpPr>
          <p:nvPr>
            <p:ph idx="1"/>
          </p:nvPr>
        </p:nvSpPr>
        <p:spPr>
          <a:xfrm>
            <a:off x="6446837" y="1905000"/>
            <a:ext cx="5257800" cy="4267199"/>
          </a:xfrm>
        </p:spPr>
        <p:txBody>
          <a:bodyPr/>
          <a:lstStyle/>
          <a:p>
            <a:pPr marL="0" indent="0">
              <a:spcBef>
                <a:spcPts val="1200"/>
              </a:spcBef>
              <a:buNone/>
            </a:pPr>
            <a:r>
              <a:rPr lang="en-US" sz="2400" dirty="0"/>
              <a:t>The Loop System from OPW is </a:t>
            </a:r>
            <a:br>
              <a:rPr lang="en-US" sz="2400" dirty="0"/>
            </a:br>
            <a:r>
              <a:rPr lang="en-US" sz="2400" dirty="0"/>
              <a:t>a revolutionary collection of underground fueling equipment </a:t>
            </a:r>
            <a:br>
              <a:rPr lang="en-US" sz="2400" dirty="0"/>
            </a:br>
            <a:r>
              <a:rPr lang="en-US" sz="2400" dirty="0"/>
              <a:t>that eliminates the need to break concrete for maintenance or repair tasks. Each component contributes to an efficient fuel-dispensing network where all service can be conducted above ground.</a:t>
            </a:r>
          </a:p>
        </p:txBody>
      </p:sp>
      <p:pic>
        <p:nvPicPr>
          <p:cNvPr id="5" name="Picture 4">
            <a:extLst>
              <a:ext uri="{FF2B5EF4-FFF2-40B4-BE49-F238E27FC236}">
                <a16:creationId xmlns:a16="http://schemas.microsoft.com/office/drawing/2014/main" id="{F94AC123-7395-B840-A9E8-164B1C74E5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788" y="0"/>
            <a:ext cx="6219825" cy="6858000"/>
          </a:xfrm>
          <a:prstGeom prst="rect">
            <a:avLst/>
          </a:prstGeom>
        </p:spPr>
      </p:pic>
    </p:spTree>
    <p:extLst>
      <p:ext uri="{BB962C8B-B14F-4D97-AF65-F5344CB8AC3E}">
        <p14:creationId xmlns:p14="http://schemas.microsoft.com/office/powerpoint/2010/main" val="1731141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DA4B1A-9A50-CF44-8749-B4660C882426}"/>
              </a:ext>
            </a:extLst>
          </p:cNvPr>
          <p:cNvSpPr/>
          <p:nvPr/>
        </p:nvSpPr>
        <p:spPr bwMode="auto">
          <a:xfrm>
            <a:off x="-15831" y="3810000"/>
            <a:ext cx="12204656" cy="2247899"/>
          </a:xfrm>
          <a:prstGeom prst="rect">
            <a:avLst/>
          </a:prstGeom>
          <a:solidFill>
            <a:schemeClr val="accent2">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sp>
        <p:nvSpPr>
          <p:cNvPr id="2" name="Title 1">
            <a:extLst>
              <a:ext uri="{FF2B5EF4-FFF2-40B4-BE49-F238E27FC236}">
                <a16:creationId xmlns:a16="http://schemas.microsoft.com/office/drawing/2014/main" id="{C9746A6C-4C58-E040-B27E-AF7C2A24CE74}"/>
              </a:ext>
            </a:extLst>
          </p:cNvPr>
          <p:cNvSpPr>
            <a:spLocks noGrp="1"/>
          </p:cNvSpPr>
          <p:nvPr>
            <p:ph type="title"/>
          </p:nvPr>
        </p:nvSpPr>
        <p:spPr/>
        <p:txBody>
          <a:bodyPr/>
          <a:lstStyle/>
          <a:p>
            <a:r>
              <a:rPr lang="en-US" dirty="0"/>
              <a:t>Case Study | Englefield Oil · Marion, OH</a:t>
            </a:r>
          </a:p>
        </p:txBody>
      </p:sp>
      <p:sp>
        <p:nvSpPr>
          <p:cNvPr id="3" name="Content Placeholder 2">
            <a:extLst>
              <a:ext uri="{FF2B5EF4-FFF2-40B4-BE49-F238E27FC236}">
                <a16:creationId xmlns:a16="http://schemas.microsoft.com/office/drawing/2014/main" id="{781D0495-FDD1-524B-8739-F121EAD64DA3}"/>
              </a:ext>
            </a:extLst>
          </p:cNvPr>
          <p:cNvSpPr>
            <a:spLocks noGrp="1"/>
          </p:cNvSpPr>
          <p:nvPr>
            <p:ph idx="1"/>
          </p:nvPr>
        </p:nvSpPr>
        <p:spPr>
          <a:xfrm>
            <a:off x="347043" y="971549"/>
            <a:ext cx="6585569" cy="3047999"/>
          </a:xfrm>
        </p:spPr>
        <p:txBody>
          <a:bodyPr/>
          <a:lstStyle/>
          <a:p>
            <a:pPr marL="0" indent="0">
              <a:buNone/>
            </a:pPr>
            <a:r>
              <a:rPr lang="en-US" b="1" dirty="0">
                <a:solidFill>
                  <a:srgbClr val="F25522"/>
                </a:solidFill>
              </a:rPr>
              <a:t>TIME IS MONEY </a:t>
            </a:r>
            <a:r>
              <a:rPr lang="en-US" dirty="0"/>
              <a:t>– Layton Excavating, Inc., installed an entire piping system in one day for longtime customer Englefield Oil. What would have taken 3-4 days with a traditional system was over in a pinch, and the process created a more secure and environmentally conscious fueling location. This ease of installation for the contractor is a result of easy-to-service sumps, couplings and piping, which creates benefits for all parties involved. The contractor saved time, and the station owner experienced significant savings in excavation and backfill costs for a system that can be completely serviced above ground without the need to break concrete.</a:t>
            </a:r>
          </a:p>
          <a:p>
            <a:endParaRPr lang="en-US" dirty="0"/>
          </a:p>
        </p:txBody>
      </p:sp>
      <p:sp>
        <p:nvSpPr>
          <p:cNvPr id="4" name="Content Placeholder 2">
            <a:extLst>
              <a:ext uri="{FF2B5EF4-FFF2-40B4-BE49-F238E27FC236}">
                <a16:creationId xmlns:a16="http://schemas.microsoft.com/office/drawing/2014/main" id="{635228BF-7177-B043-A522-C5CFE4FCE60D}"/>
              </a:ext>
            </a:extLst>
          </p:cNvPr>
          <p:cNvSpPr txBox="1">
            <a:spLocks/>
          </p:cNvSpPr>
          <p:nvPr/>
        </p:nvSpPr>
        <p:spPr bwMode="auto">
          <a:xfrm>
            <a:off x="7362027" y="2482554"/>
            <a:ext cx="4572001" cy="1251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buNone/>
            </a:pPr>
            <a:r>
              <a:rPr lang="en-US" sz="1100" kern="0" dirty="0">
                <a:solidFill>
                  <a:schemeClr val="accent2"/>
                </a:solidFill>
              </a:rPr>
              <a:t>“I greatly appreciate the people and the product that OPW has. They are very dependable,” said John Gordon, Vice President, Construction and Environmental, Englefield Oil Company. “With the many Loop Systems that I have put in by OPW, I have the confidence and ability to sleep at night knowing that I have put the best product available under the ground.”</a:t>
            </a:r>
          </a:p>
        </p:txBody>
      </p:sp>
      <p:sp>
        <p:nvSpPr>
          <p:cNvPr id="6" name="Content Placeholder 2">
            <a:extLst>
              <a:ext uri="{FF2B5EF4-FFF2-40B4-BE49-F238E27FC236}">
                <a16:creationId xmlns:a16="http://schemas.microsoft.com/office/drawing/2014/main" id="{A5DE94BD-4F6B-5D42-81AC-4DE816CEBE7D}"/>
              </a:ext>
            </a:extLst>
          </p:cNvPr>
          <p:cNvSpPr txBox="1">
            <a:spLocks/>
          </p:cNvSpPr>
          <p:nvPr/>
        </p:nvSpPr>
        <p:spPr bwMode="auto">
          <a:xfrm>
            <a:off x="9246910" y="4152899"/>
            <a:ext cx="2638702"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600"/>
              </a:spcBef>
              <a:buNone/>
            </a:pPr>
            <a:r>
              <a:rPr lang="en-US" sz="2400" kern="0" dirty="0">
                <a:solidFill>
                  <a:srgbClr val="F25522"/>
                </a:solidFill>
              </a:rPr>
              <a:t>INSTALL TIME:</a:t>
            </a:r>
          </a:p>
          <a:p>
            <a:pPr marL="0" indent="0" algn="ctr">
              <a:spcBef>
                <a:spcPts val="600"/>
              </a:spcBef>
              <a:buNone/>
            </a:pPr>
            <a:r>
              <a:rPr lang="en-US" sz="3600" kern="0" dirty="0">
                <a:solidFill>
                  <a:schemeClr val="tx1"/>
                </a:solidFill>
              </a:rPr>
              <a:t>5 Hours</a:t>
            </a:r>
          </a:p>
        </p:txBody>
      </p:sp>
      <p:sp>
        <p:nvSpPr>
          <p:cNvPr id="7" name="Pentagon 6">
            <a:extLst>
              <a:ext uri="{FF2B5EF4-FFF2-40B4-BE49-F238E27FC236}">
                <a16:creationId xmlns:a16="http://schemas.microsoft.com/office/drawing/2014/main" id="{93F7EE9D-BECA-E443-9DC5-0CA3CEC26434}"/>
              </a:ext>
            </a:extLst>
          </p:cNvPr>
          <p:cNvSpPr/>
          <p:nvPr/>
        </p:nvSpPr>
        <p:spPr bwMode="auto">
          <a:xfrm>
            <a:off x="5646646" y="4000499"/>
            <a:ext cx="3549028" cy="1845789"/>
          </a:xfrm>
          <a:prstGeom prst="homePlate">
            <a:avLst/>
          </a:prstGeom>
          <a:solidFill>
            <a:srgbClr val="F25522"/>
          </a:solidFill>
          <a:ln w="9525" cap="flat" cmpd="sng" algn="ctr">
            <a:noFill/>
            <a:prstDash val="solid"/>
            <a:round/>
            <a:headEnd type="none" w="med" len="med"/>
            <a:tailEnd type="none" w="med" len="med"/>
          </a:ln>
          <a:effectLst/>
        </p:spPr>
        <p:txBody>
          <a:bodyPr vert="horz" wrap="square" lIns="365760" tIns="45720" rIns="91440" bIns="45720" numCol="1" rtlCol="0" anchor="ctr" anchorCtr="0" compatLnSpc="1">
            <a:prstTxWarp prst="textNoShape">
              <a:avLst/>
            </a:prstTxWarp>
          </a:bodyPr>
          <a:lstStyle/>
          <a:p>
            <a:pPr marL="0" indent="0">
              <a:spcBef>
                <a:spcPts val="600"/>
              </a:spcBef>
              <a:buNone/>
            </a:pPr>
            <a:r>
              <a:rPr lang="en-US" sz="2000" kern="0" dirty="0">
                <a:solidFill>
                  <a:schemeClr val="bg1"/>
                </a:solidFill>
                <a:latin typeface="Arial" panose="020B0604020202020204" pitchFamily="34" charset="0"/>
                <a:cs typeface="Arial" panose="020B0604020202020204" pitchFamily="34" charset="0"/>
              </a:rPr>
              <a:t>• 1,500 ft of Pipe</a:t>
            </a:r>
          </a:p>
          <a:p>
            <a:pPr marL="0" indent="0">
              <a:spcBef>
                <a:spcPts val="600"/>
              </a:spcBef>
              <a:buNone/>
            </a:pPr>
            <a:r>
              <a:rPr lang="en-US" sz="2000" kern="0" dirty="0">
                <a:solidFill>
                  <a:schemeClr val="bg1"/>
                </a:solidFill>
                <a:latin typeface="Arial" panose="020B0604020202020204" pitchFamily="34" charset="0"/>
                <a:cs typeface="Arial" panose="020B0604020202020204" pitchFamily="34" charset="0"/>
              </a:rPr>
              <a:t>• 48 Couplers</a:t>
            </a:r>
          </a:p>
          <a:p>
            <a:pPr marL="0" indent="0">
              <a:spcBef>
                <a:spcPts val="600"/>
              </a:spcBef>
              <a:buNone/>
            </a:pPr>
            <a:r>
              <a:rPr lang="en-US" sz="2000" kern="0" dirty="0">
                <a:solidFill>
                  <a:schemeClr val="bg1"/>
                </a:solidFill>
                <a:latin typeface="Arial" panose="020B0604020202020204" pitchFamily="34" charset="0"/>
                <a:cs typeface="Arial" panose="020B0604020202020204" pitchFamily="34" charset="0"/>
              </a:rPr>
              <a:t>• 24 Piping Runs</a:t>
            </a:r>
          </a:p>
          <a:p>
            <a:pPr marL="0" indent="0">
              <a:spcBef>
                <a:spcPts val="600"/>
              </a:spcBef>
              <a:buNone/>
            </a:pPr>
            <a:r>
              <a:rPr lang="en-US" sz="2000" kern="0" dirty="0">
                <a:solidFill>
                  <a:schemeClr val="bg1"/>
                </a:solidFill>
                <a:latin typeface="Arial" panose="020B0604020202020204" pitchFamily="34" charset="0"/>
                <a:cs typeface="Arial" panose="020B0604020202020204" pitchFamily="34" charset="0"/>
              </a:rPr>
              <a:t>• 4 Tanks</a:t>
            </a:r>
          </a:p>
        </p:txBody>
      </p:sp>
      <p:pic>
        <p:nvPicPr>
          <p:cNvPr id="9" name="Picture 8">
            <a:extLst>
              <a:ext uri="{FF2B5EF4-FFF2-40B4-BE49-F238E27FC236}">
                <a16:creationId xmlns:a16="http://schemas.microsoft.com/office/drawing/2014/main" id="{1B2A61DE-F82B-204E-8E2E-A8A810DD2B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55393" y="229312"/>
            <a:ext cx="2985271" cy="2029984"/>
          </a:xfrm>
          <a:prstGeom prst="rect">
            <a:avLst/>
          </a:prstGeom>
        </p:spPr>
      </p:pic>
      <p:pic>
        <p:nvPicPr>
          <p:cNvPr id="11" name="Picture 10">
            <a:extLst>
              <a:ext uri="{FF2B5EF4-FFF2-40B4-BE49-F238E27FC236}">
                <a16:creationId xmlns:a16="http://schemas.microsoft.com/office/drawing/2014/main" id="{4DC183B1-12C4-A24F-985E-E9CE93F6A7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325" y="4000501"/>
            <a:ext cx="2174716" cy="1845790"/>
          </a:xfrm>
          <a:prstGeom prst="rect">
            <a:avLst/>
          </a:prstGeom>
        </p:spPr>
      </p:pic>
      <p:pic>
        <p:nvPicPr>
          <p:cNvPr id="13" name="Picture 12">
            <a:extLst>
              <a:ext uri="{FF2B5EF4-FFF2-40B4-BE49-F238E27FC236}">
                <a16:creationId xmlns:a16="http://schemas.microsoft.com/office/drawing/2014/main" id="{FE58648B-C3D2-1C49-ADA5-20367C6F9D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27508" y="4000501"/>
            <a:ext cx="2428671" cy="1845790"/>
          </a:xfrm>
          <a:prstGeom prst="rect">
            <a:avLst/>
          </a:prstGeom>
        </p:spPr>
      </p:pic>
    </p:spTree>
    <p:extLst>
      <p:ext uri="{BB962C8B-B14F-4D97-AF65-F5344CB8AC3E}">
        <p14:creationId xmlns:p14="http://schemas.microsoft.com/office/powerpoint/2010/main" val="25092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7D2B-F369-234E-83B2-21A4EE71C85D}"/>
              </a:ext>
            </a:extLst>
          </p:cNvPr>
          <p:cNvSpPr>
            <a:spLocks noGrp="1"/>
          </p:cNvSpPr>
          <p:nvPr>
            <p:ph type="title"/>
          </p:nvPr>
        </p:nvSpPr>
        <p:spPr/>
        <p:txBody>
          <a:bodyPr/>
          <a:lstStyle/>
          <a:p>
            <a:r>
              <a:rPr lang="en-US" dirty="0"/>
              <a:t>Problems Solved by the Loop System</a:t>
            </a:r>
          </a:p>
        </p:txBody>
      </p:sp>
      <p:sp>
        <p:nvSpPr>
          <p:cNvPr id="3" name="Content Placeholder 2">
            <a:extLst>
              <a:ext uri="{FF2B5EF4-FFF2-40B4-BE49-F238E27FC236}">
                <a16:creationId xmlns:a16="http://schemas.microsoft.com/office/drawing/2014/main" id="{20E18AAE-3708-5943-A8EF-44C7E5811A4D}"/>
              </a:ext>
            </a:extLst>
          </p:cNvPr>
          <p:cNvSpPr>
            <a:spLocks noGrp="1"/>
          </p:cNvSpPr>
          <p:nvPr>
            <p:ph idx="1"/>
          </p:nvPr>
        </p:nvSpPr>
        <p:spPr>
          <a:xfrm>
            <a:off x="347043" y="1066801"/>
            <a:ext cx="11740209" cy="5105399"/>
          </a:xfrm>
        </p:spPr>
        <p:txBody>
          <a:bodyPr/>
          <a:lstStyle/>
          <a:p>
            <a:pPr>
              <a:spcBef>
                <a:spcPts val="1200"/>
              </a:spcBef>
            </a:pPr>
            <a:r>
              <a:rPr lang="en-US" sz="2400" dirty="0"/>
              <a:t>Access to all dispenser pipe connections without removal of the dispenser</a:t>
            </a:r>
          </a:p>
          <a:p>
            <a:pPr>
              <a:spcBef>
                <a:spcPts val="1200"/>
              </a:spcBef>
            </a:pPr>
            <a:r>
              <a:rPr lang="en-US" sz="2400" dirty="0"/>
              <a:t>Makes visual inspections and cleaning of dispenser sumps easier</a:t>
            </a:r>
          </a:p>
          <a:p>
            <a:pPr>
              <a:spcBef>
                <a:spcPts val="1200"/>
              </a:spcBef>
            </a:pPr>
            <a:r>
              <a:rPr lang="en-US" sz="2400" dirty="0"/>
              <a:t>Dispenser sumps will not deform due to backfill or ground water pressure</a:t>
            </a:r>
          </a:p>
          <a:p>
            <a:pPr>
              <a:spcBef>
                <a:spcPts val="1200"/>
              </a:spcBef>
            </a:pPr>
            <a:r>
              <a:rPr lang="en-US" sz="2400" dirty="0"/>
              <a:t>Eliminates ground water infiltration</a:t>
            </a:r>
          </a:p>
          <a:p>
            <a:pPr>
              <a:spcBef>
                <a:spcPts val="1200"/>
              </a:spcBef>
            </a:pPr>
            <a:r>
              <a:rPr lang="en-US" sz="2400" dirty="0"/>
              <a:t>Drastically reduces the number of pipe fittings &amp; associated assembly labor</a:t>
            </a:r>
          </a:p>
          <a:p>
            <a:pPr>
              <a:spcBef>
                <a:spcPts val="1200"/>
              </a:spcBef>
            </a:pPr>
            <a:r>
              <a:rPr lang="en-US" sz="2400" dirty="0"/>
              <a:t>Eliminates field fabrication of steel risers</a:t>
            </a:r>
          </a:p>
          <a:p>
            <a:pPr>
              <a:spcBef>
                <a:spcPts val="1200"/>
              </a:spcBef>
            </a:pPr>
            <a:r>
              <a:rPr lang="en-US" sz="2400" dirty="0"/>
              <a:t>Eliminates the need for expensive flex connectors</a:t>
            </a:r>
          </a:p>
          <a:p>
            <a:pPr>
              <a:spcBef>
                <a:spcPts val="1200"/>
              </a:spcBef>
            </a:pPr>
            <a:r>
              <a:rPr lang="en-US" sz="2400" dirty="0"/>
              <a:t>Eliminates the need for rubber test boots</a:t>
            </a:r>
          </a:p>
          <a:p>
            <a:pPr>
              <a:spcBef>
                <a:spcPts val="1200"/>
              </a:spcBef>
            </a:pPr>
            <a:r>
              <a:rPr lang="en-US" sz="2400" dirty="0"/>
              <a:t>Eliminates the need to cut back the pipe’s secondary jacket</a:t>
            </a:r>
          </a:p>
        </p:txBody>
      </p:sp>
    </p:spTree>
    <p:extLst>
      <p:ext uri="{BB962C8B-B14F-4D97-AF65-F5344CB8AC3E}">
        <p14:creationId xmlns:p14="http://schemas.microsoft.com/office/powerpoint/2010/main" val="1142585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7D2B-F369-234E-83B2-21A4EE71C85D}"/>
              </a:ext>
            </a:extLst>
          </p:cNvPr>
          <p:cNvSpPr>
            <a:spLocks noGrp="1"/>
          </p:cNvSpPr>
          <p:nvPr>
            <p:ph type="title"/>
          </p:nvPr>
        </p:nvSpPr>
        <p:spPr/>
        <p:txBody>
          <a:bodyPr/>
          <a:lstStyle/>
          <a:p>
            <a:r>
              <a:rPr lang="en-US" dirty="0"/>
              <a:t>Problems Solved by the Loop System</a:t>
            </a:r>
          </a:p>
        </p:txBody>
      </p:sp>
      <p:sp>
        <p:nvSpPr>
          <p:cNvPr id="3" name="Content Placeholder 2">
            <a:extLst>
              <a:ext uri="{FF2B5EF4-FFF2-40B4-BE49-F238E27FC236}">
                <a16:creationId xmlns:a16="http://schemas.microsoft.com/office/drawing/2014/main" id="{20E18AAE-3708-5943-A8EF-44C7E5811A4D}"/>
              </a:ext>
            </a:extLst>
          </p:cNvPr>
          <p:cNvSpPr>
            <a:spLocks noGrp="1"/>
          </p:cNvSpPr>
          <p:nvPr>
            <p:ph idx="1"/>
          </p:nvPr>
        </p:nvSpPr>
        <p:spPr>
          <a:xfrm>
            <a:off x="347043" y="1066801"/>
            <a:ext cx="11740209" cy="5105399"/>
          </a:xfrm>
        </p:spPr>
        <p:txBody>
          <a:bodyPr/>
          <a:lstStyle/>
          <a:p>
            <a:pPr>
              <a:spcBef>
                <a:spcPts val="1200"/>
              </a:spcBef>
            </a:pPr>
            <a:r>
              <a:rPr lang="en-US" sz="2400" dirty="0"/>
              <a:t>Eliminates the need to field adjust the height of dispenser sumps</a:t>
            </a:r>
          </a:p>
          <a:p>
            <a:pPr>
              <a:spcBef>
                <a:spcPts val="1200"/>
              </a:spcBef>
            </a:pPr>
            <a:r>
              <a:rPr lang="en-US" sz="2400" dirty="0"/>
              <a:t>Eliminate the need to try and make a curved pipe go straight</a:t>
            </a:r>
          </a:p>
          <a:p>
            <a:pPr>
              <a:spcBef>
                <a:spcPts val="1200"/>
              </a:spcBef>
            </a:pPr>
            <a:r>
              <a:rPr lang="en-US" sz="2400" dirty="0"/>
              <a:t>Greatly reduces the time and water to hydrostatically test sumps</a:t>
            </a:r>
          </a:p>
          <a:p>
            <a:pPr>
              <a:spcBef>
                <a:spcPts val="1200"/>
              </a:spcBef>
            </a:pPr>
            <a:r>
              <a:rPr lang="en-US" sz="2400" dirty="0"/>
              <a:t>Provides quick and effective means to re-test secondary containment</a:t>
            </a:r>
          </a:p>
          <a:p>
            <a:pPr>
              <a:spcBef>
                <a:spcPts val="1200"/>
              </a:spcBef>
            </a:pPr>
            <a:r>
              <a:rPr lang="en-US" sz="2400" dirty="0"/>
              <a:t>Allows pipe inspection or replacement without the need for excavation</a:t>
            </a:r>
          </a:p>
          <a:p>
            <a:pPr>
              <a:spcBef>
                <a:spcPts val="1200"/>
              </a:spcBef>
            </a:pPr>
            <a:r>
              <a:rPr lang="en-US" sz="2400" dirty="0"/>
              <a:t>A pipe section can be retracted without removing dispenser from island</a:t>
            </a:r>
          </a:p>
          <a:p>
            <a:pPr>
              <a:spcBef>
                <a:spcPts val="1200"/>
              </a:spcBef>
            </a:pPr>
            <a:r>
              <a:rPr lang="en-US" sz="2400" dirty="0"/>
              <a:t>Reduces the number of piping joints</a:t>
            </a:r>
          </a:p>
          <a:p>
            <a:pPr>
              <a:spcBef>
                <a:spcPts val="1200"/>
              </a:spcBef>
            </a:pPr>
            <a:r>
              <a:rPr lang="en-US" sz="2400" dirty="0"/>
              <a:t>Provides a lower installed cost than systems with deep dispenser sumps</a:t>
            </a:r>
          </a:p>
        </p:txBody>
      </p:sp>
    </p:spTree>
    <p:extLst>
      <p:ext uri="{BB962C8B-B14F-4D97-AF65-F5344CB8AC3E}">
        <p14:creationId xmlns:p14="http://schemas.microsoft.com/office/powerpoint/2010/main" val="4266273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51EE-6DB8-484D-83CC-725169EE9D19}"/>
              </a:ext>
            </a:extLst>
          </p:cNvPr>
          <p:cNvSpPr>
            <a:spLocks noGrp="1"/>
          </p:cNvSpPr>
          <p:nvPr>
            <p:ph type="title"/>
          </p:nvPr>
        </p:nvSpPr>
        <p:spPr/>
        <p:txBody>
          <a:bodyPr/>
          <a:lstStyle/>
          <a:p>
            <a:r>
              <a:rPr lang="en-US" dirty="0"/>
              <a:t>What’s in it for Me?</a:t>
            </a:r>
          </a:p>
        </p:txBody>
      </p:sp>
      <p:sp>
        <p:nvSpPr>
          <p:cNvPr id="3" name="Content Placeholder 2">
            <a:extLst>
              <a:ext uri="{FF2B5EF4-FFF2-40B4-BE49-F238E27FC236}">
                <a16:creationId xmlns:a16="http://schemas.microsoft.com/office/drawing/2014/main" id="{B33AD784-C5A3-4F44-919A-7EAC1D2D546B}"/>
              </a:ext>
            </a:extLst>
          </p:cNvPr>
          <p:cNvSpPr>
            <a:spLocks noGrp="1"/>
          </p:cNvSpPr>
          <p:nvPr>
            <p:ph idx="1"/>
          </p:nvPr>
        </p:nvSpPr>
        <p:spPr>
          <a:xfrm>
            <a:off x="347043" y="1066801"/>
            <a:ext cx="4832969" cy="5105399"/>
          </a:xfrm>
        </p:spPr>
        <p:txBody>
          <a:bodyPr/>
          <a:lstStyle/>
          <a:p>
            <a:pPr marL="0" indent="0">
              <a:buNone/>
            </a:pPr>
            <a:r>
              <a:rPr lang="en-US" sz="1800" b="1" dirty="0"/>
              <a:t>Site Owner</a:t>
            </a:r>
          </a:p>
          <a:p>
            <a:r>
              <a:rPr lang="en-US" dirty="0"/>
              <a:t>Less Contractor Dependent Installation + </a:t>
            </a:r>
            <a:br>
              <a:rPr lang="en-US" dirty="0"/>
            </a:br>
            <a:r>
              <a:rPr lang="en-US" dirty="0"/>
              <a:t>Top of The Line Components = Better Site Integrity and Performance</a:t>
            </a:r>
          </a:p>
          <a:p>
            <a:r>
              <a:rPr lang="en-US" dirty="0"/>
              <a:t>Total Accessibility to all Underground Equipment without Excavation = Lower Cost </a:t>
            </a:r>
            <a:br>
              <a:rPr lang="en-US" dirty="0"/>
            </a:br>
            <a:r>
              <a:rPr lang="en-US" dirty="0"/>
              <a:t>of Ownership </a:t>
            </a:r>
          </a:p>
          <a:p>
            <a:pPr marL="0" indent="0">
              <a:buNone/>
            </a:pPr>
            <a:r>
              <a:rPr lang="en-US" sz="1800" b="1" dirty="0"/>
              <a:t>Contractor</a:t>
            </a:r>
          </a:p>
          <a:p>
            <a:r>
              <a:rPr lang="en-US" dirty="0"/>
              <a:t>Reduced Installation Complexity </a:t>
            </a:r>
            <a:br>
              <a:rPr lang="en-US" dirty="0"/>
            </a:br>
            <a:r>
              <a:rPr lang="en-US" dirty="0"/>
              <a:t>(Plug &amp; Play) + Quick, Bullet Proof Site Installation/Testing = Less Opportunity for Errors/Call Backs and a Profitable Job </a:t>
            </a:r>
          </a:p>
          <a:p>
            <a:pPr marL="0" indent="0">
              <a:buNone/>
            </a:pPr>
            <a:r>
              <a:rPr lang="en-US" sz="1800" b="1" dirty="0"/>
              <a:t>Regulator</a:t>
            </a:r>
          </a:p>
          <a:p>
            <a:r>
              <a:rPr lang="en-US" dirty="0"/>
              <a:t>Better Installation + Better Components + </a:t>
            </a:r>
            <a:br>
              <a:rPr lang="en-US" dirty="0"/>
            </a:br>
            <a:r>
              <a:rPr lang="en-US" dirty="0"/>
              <a:t>Better Maintenance and Monitoring Capability = No Gas in the Ground </a:t>
            </a:r>
          </a:p>
          <a:p>
            <a:endParaRPr lang="en-US" dirty="0"/>
          </a:p>
        </p:txBody>
      </p:sp>
      <p:pic>
        <p:nvPicPr>
          <p:cNvPr id="4" name="Picture 3">
            <a:extLst>
              <a:ext uri="{FF2B5EF4-FFF2-40B4-BE49-F238E27FC236}">
                <a16:creationId xmlns:a16="http://schemas.microsoft.com/office/drawing/2014/main" id="{78865244-FA7B-D14D-8CD4-085A6D68F9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89612" y="1066801"/>
            <a:ext cx="5892798" cy="4419599"/>
          </a:xfrm>
          <a:prstGeom prst="rect">
            <a:avLst/>
          </a:prstGeom>
        </p:spPr>
      </p:pic>
    </p:spTree>
    <p:extLst>
      <p:ext uri="{BB962C8B-B14F-4D97-AF65-F5344CB8AC3E}">
        <p14:creationId xmlns:p14="http://schemas.microsoft.com/office/powerpoint/2010/main" val="167014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CD52-41CB-6E40-A022-90CFF367E1A7}"/>
              </a:ext>
            </a:extLst>
          </p:cNvPr>
          <p:cNvSpPr>
            <a:spLocks noGrp="1"/>
          </p:cNvSpPr>
          <p:nvPr>
            <p:ph type="title"/>
          </p:nvPr>
        </p:nvSpPr>
        <p:spPr/>
        <p:txBody>
          <a:bodyPr/>
          <a:lstStyle/>
          <a:p>
            <a:r>
              <a:rPr lang="en-US" dirty="0"/>
              <a:t>Quick Connect Dispenser Sumps</a:t>
            </a:r>
          </a:p>
        </p:txBody>
      </p:sp>
      <p:sp>
        <p:nvSpPr>
          <p:cNvPr id="3" name="Content Placeholder 2">
            <a:extLst>
              <a:ext uri="{FF2B5EF4-FFF2-40B4-BE49-F238E27FC236}">
                <a16:creationId xmlns:a16="http://schemas.microsoft.com/office/drawing/2014/main" id="{3AA31341-20E4-D843-843C-F0911280830A}"/>
              </a:ext>
            </a:extLst>
          </p:cNvPr>
          <p:cNvSpPr>
            <a:spLocks noGrp="1"/>
          </p:cNvSpPr>
          <p:nvPr>
            <p:ph idx="1"/>
          </p:nvPr>
        </p:nvSpPr>
        <p:spPr>
          <a:xfrm>
            <a:off x="347043" y="1295400"/>
            <a:ext cx="5747369" cy="533400"/>
          </a:xfrm>
        </p:spPr>
        <p:txBody>
          <a:bodyPr/>
          <a:lstStyle/>
          <a:p>
            <a:pPr marL="0" indent="0" algn="ctr">
              <a:buNone/>
            </a:pPr>
            <a:r>
              <a:rPr lang="en-US" sz="2800" dirty="0"/>
              <a:t>Junction Dispenser Sumps</a:t>
            </a:r>
          </a:p>
        </p:txBody>
      </p:sp>
      <p:sp>
        <p:nvSpPr>
          <p:cNvPr id="4" name="Content Placeholder 2">
            <a:extLst>
              <a:ext uri="{FF2B5EF4-FFF2-40B4-BE49-F238E27FC236}">
                <a16:creationId xmlns:a16="http://schemas.microsoft.com/office/drawing/2014/main" id="{DC7FD838-3EDE-0042-B589-4CEDC27ED8FB}"/>
              </a:ext>
            </a:extLst>
          </p:cNvPr>
          <p:cNvSpPr txBox="1">
            <a:spLocks/>
          </p:cNvSpPr>
          <p:nvPr/>
        </p:nvSpPr>
        <p:spPr bwMode="auto">
          <a:xfrm>
            <a:off x="6129777" y="1295400"/>
            <a:ext cx="5747369"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buNone/>
            </a:pPr>
            <a:r>
              <a:rPr lang="en-US" sz="2800" b="0" kern="0" dirty="0"/>
              <a:t>Terminating Dispenser Sumps</a:t>
            </a:r>
          </a:p>
        </p:txBody>
      </p:sp>
      <p:pic>
        <p:nvPicPr>
          <p:cNvPr id="5" name="Picture 6" descr="LOOP TEE">
            <a:extLst>
              <a:ext uri="{FF2B5EF4-FFF2-40B4-BE49-F238E27FC236}">
                <a16:creationId xmlns:a16="http://schemas.microsoft.com/office/drawing/2014/main" id="{4E3D5110-5143-8C43-8F2B-F7B49A8E768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5212" y="2036129"/>
            <a:ext cx="4321485" cy="340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LOOP ELBOW">
            <a:extLst>
              <a:ext uri="{FF2B5EF4-FFF2-40B4-BE49-F238E27FC236}">
                <a16:creationId xmlns:a16="http://schemas.microsoft.com/office/drawing/2014/main" id="{3F8CE13A-38CF-2C44-BE42-2D0A4BC136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2129" y="2057400"/>
            <a:ext cx="4074199" cy="338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97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A871AB-6DED-864F-BC8C-8B541923D862}"/>
              </a:ext>
            </a:extLst>
          </p:cNvPr>
          <p:cNvSpPr/>
          <p:nvPr/>
        </p:nvSpPr>
        <p:spPr bwMode="auto">
          <a:xfrm>
            <a:off x="-15831" y="3314698"/>
            <a:ext cx="12204656" cy="3543302"/>
          </a:xfrm>
          <a:prstGeom prst="rect">
            <a:avLst/>
          </a:prstGeom>
          <a:solidFill>
            <a:schemeClr val="accent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3344C213-38F3-DF48-BE58-6F9E012A339D}"/>
              </a:ext>
            </a:extLst>
          </p:cNvPr>
          <p:cNvSpPr/>
          <p:nvPr/>
        </p:nvSpPr>
        <p:spPr bwMode="auto">
          <a:xfrm>
            <a:off x="-30401" y="1562098"/>
            <a:ext cx="12204656" cy="1752601"/>
          </a:xfrm>
          <a:prstGeom prst="rect">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pic>
        <p:nvPicPr>
          <p:cNvPr id="5" name="Picture 4">
            <a:extLst>
              <a:ext uri="{FF2B5EF4-FFF2-40B4-BE49-F238E27FC236}">
                <a16:creationId xmlns:a16="http://schemas.microsoft.com/office/drawing/2014/main" id="{4CE860F3-4A50-9C4A-9441-919D7A0DCC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37212" y="0"/>
            <a:ext cx="6540767" cy="6858000"/>
          </a:xfrm>
          <a:prstGeom prst="rect">
            <a:avLst/>
          </a:prstGeom>
        </p:spPr>
      </p:pic>
      <p:sp>
        <p:nvSpPr>
          <p:cNvPr id="2" name="Title 1">
            <a:extLst>
              <a:ext uri="{FF2B5EF4-FFF2-40B4-BE49-F238E27FC236}">
                <a16:creationId xmlns:a16="http://schemas.microsoft.com/office/drawing/2014/main" id="{F857460F-CEE1-7D4D-BAFE-482AF81379DC}"/>
              </a:ext>
            </a:extLst>
          </p:cNvPr>
          <p:cNvSpPr>
            <a:spLocks noGrp="1"/>
          </p:cNvSpPr>
          <p:nvPr>
            <p:ph type="title"/>
          </p:nvPr>
        </p:nvSpPr>
        <p:spPr>
          <a:xfrm>
            <a:off x="347043" y="228600"/>
            <a:ext cx="11740209" cy="914400"/>
          </a:xfrm>
        </p:spPr>
        <p:txBody>
          <a:bodyPr/>
          <a:lstStyle/>
          <a:p>
            <a:r>
              <a:rPr lang="en-US" dirty="0"/>
              <a:t>The Best - and Most Complete - Package </a:t>
            </a:r>
            <a:br>
              <a:rPr lang="en-US" dirty="0"/>
            </a:br>
            <a:r>
              <a:rPr lang="en-US" dirty="0"/>
              <a:t>in Underground Dispensing</a:t>
            </a:r>
          </a:p>
        </p:txBody>
      </p:sp>
      <p:sp>
        <p:nvSpPr>
          <p:cNvPr id="3" name="Content Placeholder 2">
            <a:extLst>
              <a:ext uri="{FF2B5EF4-FFF2-40B4-BE49-F238E27FC236}">
                <a16:creationId xmlns:a16="http://schemas.microsoft.com/office/drawing/2014/main" id="{89EDEF50-01B7-8D42-8310-F2263CE8A207}"/>
              </a:ext>
            </a:extLst>
          </p:cNvPr>
          <p:cNvSpPr>
            <a:spLocks noGrp="1"/>
          </p:cNvSpPr>
          <p:nvPr>
            <p:ph idx="1"/>
          </p:nvPr>
        </p:nvSpPr>
        <p:spPr>
          <a:xfrm>
            <a:off x="347043" y="1798531"/>
            <a:ext cx="7195169" cy="1279734"/>
          </a:xfrm>
        </p:spPr>
        <p:txBody>
          <a:bodyPr anchor="ctr" anchorCtr="0"/>
          <a:lstStyle/>
          <a:p>
            <a:pPr marL="0" indent="0">
              <a:buNone/>
            </a:pPr>
            <a:r>
              <a:rPr lang="en-US" sz="2400" b="1" dirty="0">
                <a:solidFill>
                  <a:schemeClr val="bg1"/>
                </a:solidFill>
              </a:rPr>
              <a:t>From concept to completion, </a:t>
            </a:r>
            <a:br>
              <a:rPr lang="en-US" sz="2400" b="1" dirty="0">
                <a:solidFill>
                  <a:schemeClr val="bg1"/>
                </a:solidFill>
              </a:rPr>
            </a:br>
            <a:r>
              <a:rPr lang="en-US" sz="2400" b="1" dirty="0">
                <a:solidFill>
                  <a:schemeClr val="bg1"/>
                </a:solidFill>
              </a:rPr>
              <a:t>OPW provides a total solution that </a:t>
            </a:r>
            <a:br>
              <a:rPr lang="en-US" sz="2400" b="1" dirty="0">
                <a:solidFill>
                  <a:schemeClr val="bg1"/>
                </a:solidFill>
              </a:rPr>
            </a:br>
            <a:r>
              <a:rPr lang="en-US" sz="2400" b="1" dirty="0">
                <a:solidFill>
                  <a:schemeClr val="bg1"/>
                </a:solidFill>
              </a:rPr>
              <a:t>makes life easier for all parties.</a:t>
            </a:r>
            <a:endParaRPr lang="en-US" sz="2000" dirty="0"/>
          </a:p>
        </p:txBody>
      </p:sp>
      <p:sp>
        <p:nvSpPr>
          <p:cNvPr id="7" name="Content Placeholder 2">
            <a:extLst>
              <a:ext uri="{FF2B5EF4-FFF2-40B4-BE49-F238E27FC236}">
                <a16:creationId xmlns:a16="http://schemas.microsoft.com/office/drawing/2014/main" id="{31424A61-F9AF-F542-B323-2B4C24655DD9}"/>
              </a:ext>
            </a:extLst>
          </p:cNvPr>
          <p:cNvSpPr txBox="1">
            <a:spLocks/>
          </p:cNvSpPr>
          <p:nvPr/>
        </p:nvSpPr>
        <p:spPr bwMode="auto">
          <a:xfrm>
            <a:off x="347043" y="3588522"/>
            <a:ext cx="7195169" cy="2789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buFont typeface="Wingdings" charset="0"/>
              <a:buNone/>
            </a:pPr>
            <a:r>
              <a:rPr lang="en-US" sz="2000" b="0" kern="0" dirty="0">
                <a:solidFill>
                  <a:schemeClr val="accent2"/>
                </a:solidFill>
              </a:rPr>
              <a:t>Starting by simplifying the spec process, OPW saves </a:t>
            </a:r>
            <a:br>
              <a:rPr lang="en-US" sz="2000" b="0" kern="0" dirty="0">
                <a:solidFill>
                  <a:schemeClr val="accent2"/>
                </a:solidFill>
              </a:rPr>
            </a:br>
            <a:r>
              <a:rPr lang="en-US" sz="2000" b="0" kern="0" dirty="0">
                <a:solidFill>
                  <a:schemeClr val="accent2"/>
                </a:solidFill>
              </a:rPr>
              <a:t>plenty of headaches throughout the construction of its </a:t>
            </a:r>
            <a:br>
              <a:rPr lang="en-US" sz="2000" b="0" kern="0" dirty="0">
                <a:solidFill>
                  <a:schemeClr val="accent2"/>
                </a:solidFill>
              </a:rPr>
            </a:br>
            <a:r>
              <a:rPr lang="en-US" sz="2000" b="0" kern="0" dirty="0">
                <a:solidFill>
                  <a:schemeClr val="accent2"/>
                </a:solidFill>
              </a:rPr>
              <a:t>Loop System. The plug-and-play nature of the system </a:t>
            </a:r>
            <a:br>
              <a:rPr lang="en-US" sz="2000" b="0" kern="0" dirty="0">
                <a:solidFill>
                  <a:schemeClr val="accent2"/>
                </a:solidFill>
              </a:rPr>
            </a:br>
            <a:r>
              <a:rPr lang="en-US" sz="2000" b="0" kern="0" dirty="0">
                <a:solidFill>
                  <a:schemeClr val="accent2"/>
                </a:solidFill>
              </a:rPr>
              <a:t>makes builds faster and more efficient, while providing an ease of service that is unparalleled. Distributors, contractors and fueling stations get to enjoy the innovative design of the Loop System and its benefits.</a:t>
            </a:r>
          </a:p>
        </p:txBody>
      </p:sp>
      <p:sp>
        <p:nvSpPr>
          <p:cNvPr id="9" name="Rectangle 8">
            <a:extLst>
              <a:ext uri="{FF2B5EF4-FFF2-40B4-BE49-F238E27FC236}">
                <a16:creationId xmlns:a16="http://schemas.microsoft.com/office/drawing/2014/main" id="{FC0DB77B-033B-494D-9452-7A76DBC4C4FF}"/>
              </a:ext>
            </a:extLst>
          </p:cNvPr>
          <p:cNvSpPr>
            <a:spLocks noChangeArrowheads="1"/>
          </p:cNvSpPr>
          <p:nvPr/>
        </p:nvSpPr>
        <p:spPr bwMode="auto">
          <a:xfrm>
            <a:off x="5294521" y="6467478"/>
            <a:ext cx="922626"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fld id="{EB2E43E7-3CF5-1442-B03A-52A50099ABBF}" type="slidenum">
              <a:rPr lang="en-US" sz="900">
                <a:solidFill>
                  <a:srgbClr val="1478AD"/>
                </a:solidFill>
                <a:latin typeface="Arial" charset="0"/>
              </a:rPr>
              <a:pPr algn="ctr" eaLnBrk="0" hangingPunct="0"/>
              <a:t>25</a:t>
            </a:fld>
            <a:endParaRPr lang="en-US" sz="900" dirty="0">
              <a:solidFill>
                <a:srgbClr val="1478AD"/>
              </a:solidFill>
              <a:latin typeface="Arial" charset="0"/>
            </a:endParaRPr>
          </a:p>
        </p:txBody>
      </p:sp>
      <p:pic>
        <p:nvPicPr>
          <p:cNvPr id="10" name="Picture 9" descr="OPW Logo Color.png">
            <a:extLst>
              <a:ext uri="{FF2B5EF4-FFF2-40B4-BE49-F238E27FC236}">
                <a16:creationId xmlns:a16="http://schemas.microsoft.com/office/drawing/2014/main" id="{8F3C4EF3-192D-9841-98BE-6C98EC937C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834" y="6360074"/>
            <a:ext cx="1716254" cy="361535"/>
          </a:xfrm>
          <a:prstGeom prst="rect">
            <a:avLst/>
          </a:prstGeom>
        </p:spPr>
      </p:pic>
      <p:pic>
        <p:nvPicPr>
          <p:cNvPr id="12" name="Picture 11">
            <a:extLst>
              <a:ext uri="{FF2B5EF4-FFF2-40B4-BE49-F238E27FC236}">
                <a16:creationId xmlns:a16="http://schemas.microsoft.com/office/drawing/2014/main" id="{B9F4AAB2-E0AC-2947-9BBE-01F99B6B91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28626" y="6356734"/>
            <a:ext cx="2460199" cy="501266"/>
          </a:xfrm>
          <a:prstGeom prst="rect">
            <a:avLst/>
          </a:prstGeom>
        </p:spPr>
      </p:pic>
    </p:spTree>
    <p:extLst>
      <p:ext uri="{BB962C8B-B14F-4D97-AF65-F5344CB8AC3E}">
        <p14:creationId xmlns:p14="http://schemas.microsoft.com/office/powerpoint/2010/main" val="64841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D0AE-422C-184F-BD9D-3617B8AB4A3B}"/>
              </a:ext>
            </a:extLst>
          </p:cNvPr>
          <p:cNvSpPr>
            <a:spLocks noGrp="1"/>
          </p:cNvSpPr>
          <p:nvPr>
            <p:ph type="title"/>
          </p:nvPr>
        </p:nvSpPr>
        <p:spPr/>
        <p:txBody>
          <a:bodyPr/>
          <a:lstStyle/>
          <a:p>
            <a:r>
              <a:rPr lang="en-US" dirty="0"/>
              <a:t>Who Is Specifying the Loop System?</a:t>
            </a:r>
          </a:p>
        </p:txBody>
      </p:sp>
      <p:pic>
        <p:nvPicPr>
          <p:cNvPr id="6" name="Picture 5" descr="Costco.com">
            <a:extLst>
              <a:ext uri="{FF2B5EF4-FFF2-40B4-BE49-F238E27FC236}">
                <a16:creationId xmlns:a16="http://schemas.microsoft.com/office/drawing/2014/main" id="{4D5ADCE4-568F-3C42-B99A-900A4C5CC9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00849" y="3403600"/>
            <a:ext cx="2479964" cy="741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fuelexpress.net/images/locations/go-mart.jpg">
            <a:hlinkClick r:id="rId3"/>
            <a:extLst>
              <a:ext uri="{FF2B5EF4-FFF2-40B4-BE49-F238E27FC236}">
                <a16:creationId xmlns:a16="http://schemas.microsoft.com/office/drawing/2014/main" id="{A7EF60DF-4949-B242-8009-5B0D0B232ED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7064" y="1009732"/>
            <a:ext cx="1558839" cy="180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A000FCB-77CD-DA44-B267-3CB23A490D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23412" y="966504"/>
            <a:ext cx="1889450" cy="1889450"/>
          </a:xfrm>
          <a:prstGeom prst="rect">
            <a:avLst/>
          </a:prstGeom>
        </p:spPr>
      </p:pic>
      <p:pic>
        <p:nvPicPr>
          <p:cNvPr id="17" name="Picture 16">
            <a:extLst>
              <a:ext uri="{FF2B5EF4-FFF2-40B4-BE49-F238E27FC236}">
                <a16:creationId xmlns:a16="http://schemas.microsoft.com/office/drawing/2014/main" id="{3C8FF0AC-7C4F-DD49-97C4-3548F90A01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60105" y="1012160"/>
            <a:ext cx="1889451" cy="1798139"/>
          </a:xfrm>
          <a:prstGeom prst="rect">
            <a:avLst/>
          </a:prstGeom>
        </p:spPr>
      </p:pic>
      <p:pic>
        <p:nvPicPr>
          <p:cNvPr id="22" name="Picture 21">
            <a:extLst>
              <a:ext uri="{FF2B5EF4-FFF2-40B4-BE49-F238E27FC236}">
                <a16:creationId xmlns:a16="http://schemas.microsoft.com/office/drawing/2014/main" id="{5775D212-1DC3-E642-979C-79D6ED81093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7750" y="960822"/>
            <a:ext cx="2294847" cy="1900814"/>
          </a:xfrm>
          <a:prstGeom prst="rect">
            <a:avLst/>
          </a:prstGeom>
        </p:spPr>
      </p:pic>
      <p:pic>
        <p:nvPicPr>
          <p:cNvPr id="25" name="Picture 24">
            <a:extLst>
              <a:ext uri="{FF2B5EF4-FFF2-40B4-BE49-F238E27FC236}">
                <a16:creationId xmlns:a16="http://schemas.microsoft.com/office/drawing/2014/main" id="{A21C36B7-FDEC-EE46-8325-F332D894F0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8012" y="3321975"/>
            <a:ext cx="3293189" cy="823297"/>
          </a:xfrm>
          <a:prstGeom prst="rect">
            <a:avLst/>
          </a:prstGeom>
        </p:spPr>
      </p:pic>
      <p:pic>
        <p:nvPicPr>
          <p:cNvPr id="28" name="Graphic 27">
            <a:extLst>
              <a:ext uri="{FF2B5EF4-FFF2-40B4-BE49-F238E27FC236}">
                <a16:creationId xmlns:a16="http://schemas.microsoft.com/office/drawing/2014/main" id="{28DE84A7-316F-204C-BEC4-B05FD4B9EA1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09901" y="3389452"/>
            <a:ext cx="3382248" cy="755820"/>
          </a:xfrm>
          <a:prstGeom prst="rect">
            <a:avLst/>
          </a:prstGeom>
        </p:spPr>
      </p:pic>
      <p:pic>
        <p:nvPicPr>
          <p:cNvPr id="31" name="Picture 30">
            <a:extLst>
              <a:ext uri="{FF2B5EF4-FFF2-40B4-BE49-F238E27FC236}">
                <a16:creationId xmlns:a16="http://schemas.microsoft.com/office/drawing/2014/main" id="{E45C7EFB-22D8-0C47-80C9-3E24B6F26A6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22412" y="4692918"/>
            <a:ext cx="4322623" cy="1114426"/>
          </a:xfrm>
          <a:prstGeom prst="rect">
            <a:avLst/>
          </a:prstGeom>
        </p:spPr>
      </p:pic>
      <p:pic>
        <p:nvPicPr>
          <p:cNvPr id="33" name="Picture 32">
            <a:extLst>
              <a:ext uri="{FF2B5EF4-FFF2-40B4-BE49-F238E27FC236}">
                <a16:creationId xmlns:a16="http://schemas.microsoft.com/office/drawing/2014/main" id="{82B41413-D054-DD43-8D7B-C165F10A3E2B}"/>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551612" y="4692918"/>
            <a:ext cx="3581400" cy="1488374"/>
          </a:xfrm>
          <a:prstGeom prst="rect">
            <a:avLst/>
          </a:prstGeom>
        </p:spPr>
      </p:pic>
    </p:spTree>
    <p:extLst>
      <p:ext uri="{BB962C8B-B14F-4D97-AF65-F5344CB8AC3E}">
        <p14:creationId xmlns:p14="http://schemas.microsoft.com/office/powerpoint/2010/main" val="162238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DB56-E91E-D84C-B7AC-5AF26202B3A6}"/>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37130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CC3375-8F97-9E4E-A756-2FB1DB638874}"/>
              </a:ext>
            </a:extLst>
          </p:cNvPr>
          <p:cNvSpPr/>
          <p:nvPr/>
        </p:nvSpPr>
        <p:spPr bwMode="auto">
          <a:xfrm>
            <a:off x="-15831" y="2819400"/>
            <a:ext cx="12204656" cy="4038600"/>
          </a:xfrm>
          <a:prstGeom prst="rect">
            <a:avLst/>
          </a:prstGeom>
          <a:solidFill>
            <a:schemeClr val="accent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pic>
        <p:nvPicPr>
          <p:cNvPr id="14" name="Picture 13">
            <a:extLst>
              <a:ext uri="{FF2B5EF4-FFF2-40B4-BE49-F238E27FC236}">
                <a16:creationId xmlns:a16="http://schemas.microsoft.com/office/drawing/2014/main" id="{680B8074-0CFB-1546-9CD1-10FBE7BBA9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09212" y="5181600"/>
            <a:ext cx="1284542" cy="447353"/>
          </a:xfrm>
          <a:prstGeom prst="rect">
            <a:avLst/>
          </a:prstGeom>
        </p:spPr>
      </p:pic>
      <p:sp>
        <p:nvSpPr>
          <p:cNvPr id="6" name="Rectangle 5">
            <a:extLst>
              <a:ext uri="{FF2B5EF4-FFF2-40B4-BE49-F238E27FC236}">
                <a16:creationId xmlns:a16="http://schemas.microsoft.com/office/drawing/2014/main" id="{3344C213-38F3-DF48-BE58-6F9E012A339D}"/>
              </a:ext>
            </a:extLst>
          </p:cNvPr>
          <p:cNvSpPr/>
          <p:nvPr/>
        </p:nvSpPr>
        <p:spPr bwMode="auto">
          <a:xfrm>
            <a:off x="-7916" y="1574305"/>
            <a:ext cx="12204656" cy="1245095"/>
          </a:xfrm>
          <a:prstGeom prst="rect">
            <a:avLst/>
          </a:prstGeom>
          <a:solidFill>
            <a:schemeClr val="accent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 charset="0"/>
            </a:endParaRPr>
          </a:p>
        </p:txBody>
      </p:sp>
      <p:sp>
        <p:nvSpPr>
          <p:cNvPr id="2" name="Title 1">
            <a:extLst>
              <a:ext uri="{FF2B5EF4-FFF2-40B4-BE49-F238E27FC236}">
                <a16:creationId xmlns:a16="http://schemas.microsoft.com/office/drawing/2014/main" id="{F857460F-CEE1-7D4D-BAFE-482AF81379DC}"/>
              </a:ext>
            </a:extLst>
          </p:cNvPr>
          <p:cNvSpPr>
            <a:spLocks noGrp="1"/>
          </p:cNvSpPr>
          <p:nvPr>
            <p:ph type="title"/>
          </p:nvPr>
        </p:nvSpPr>
        <p:spPr>
          <a:xfrm>
            <a:off x="347043" y="228600"/>
            <a:ext cx="11740209" cy="914400"/>
          </a:xfrm>
        </p:spPr>
        <p:txBody>
          <a:bodyPr/>
          <a:lstStyle/>
          <a:p>
            <a:r>
              <a:rPr lang="en-US" dirty="0"/>
              <a:t>The Best - and Most Complete - Package </a:t>
            </a:r>
            <a:br>
              <a:rPr lang="en-US" dirty="0"/>
            </a:br>
            <a:r>
              <a:rPr lang="en-US" dirty="0"/>
              <a:t>in Underground Dispensing</a:t>
            </a:r>
          </a:p>
        </p:txBody>
      </p:sp>
      <p:sp>
        <p:nvSpPr>
          <p:cNvPr id="3" name="Content Placeholder 2">
            <a:extLst>
              <a:ext uri="{FF2B5EF4-FFF2-40B4-BE49-F238E27FC236}">
                <a16:creationId xmlns:a16="http://schemas.microsoft.com/office/drawing/2014/main" id="{89EDEF50-01B7-8D42-8310-F2263CE8A207}"/>
              </a:ext>
            </a:extLst>
          </p:cNvPr>
          <p:cNvSpPr>
            <a:spLocks noGrp="1"/>
          </p:cNvSpPr>
          <p:nvPr>
            <p:ph idx="1"/>
          </p:nvPr>
        </p:nvSpPr>
        <p:spPr>
          <a:xfrm>
            <a:off x="347043" y="1673055"/>
            <a:ext cx="7347569" cy="1070145"/>
          </a:xfrm>
        </p:spPr>
        <p:txBody>
          <a:bodyPr anchor="ctr" anchorCtr="0"/>
          <a:lstStyle/>
          <a:p>
            <a:pPr marL="0" indent="0">
              <a:buNone/>
            </a:pPr>
            <a:r>
              <a:rPr lang="en-US" sz="2400" b="1" dirty="0">
                <a:solidFill>
                  <a:schemeClr val="bg1"/>
                </a:solidFill>
              </a:rPr>
              <a:t>Fueling stations, contractors and distributors can all benefit from this cost-effective system.</a:t>
            </a:r>
            <a:endParaRPr lang="en-US" sz="2000" dirty="0">
              <a:solidFill>
                <a:schemeClr val="bg1"/>
              </a:solidFill>
            </a:endParaRPr>
          </a:p>
        </p:txBody>
      </p:sp>
      <p:sp>
        <p:nvSpPr>
          <p:cNvPr id="9" name="Rectangle 8">
            <a:extLst>
              <a:ext uri="{FF2B5EF4-FFF2-40B4-BE49-F238E27FC236}">
                <a16:creationId xmlns:a16="http://schemas.microsoft.com/office/drawing/2014/main" id="{FC0DB77B-033B-494D-9452-7A76DBC4C4FF}"/>
              </a:ext>
            </a:extLst>
          </p:cNvPr>
          <p:cNvSpPr>
            <a:spLocks noChangeArrowheads="1"/>
          </p:cNvSpPr>
          <p:nvPr/>
        </p:nvSpPr>
        <p:spPr bwMode="auto">
          <a:xfrm>
            <a:off x="5294521" y="6467478"/>
            <a:ext cx="922626"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fld id="{EB2E43E7-3CF5-1442-B03A-52A50099ABBF}" type="slidenum">
              <a:rPr lang="en-US" sz="900">
                <a:solidFill>
                  <a:srgbClr val="1478AD"/>
                </a:solidFill>
                <a:latin typeface="Arial" charset="0"/>
              </a:rPr>
              <a:pPr algn="ctr" eaLnBrk="0" hangingPunct="0"/>
              <a:t>3</a:t>
            </a:fld>
            <a:endParaRPr lang="en-US" sz="900" dirty="0">
              <a:solidFill>
                <a:srgbClr val="1478AD"/>
              </a:solidFill>
              <a:latin typeface="Arial" charset="0"/>
            </a:endParaRPr>
          </a:p>
        </p:txBody>
      </p:sp>
      <p:pic>
        <p:nvPicPr>
          <p:cNvPr id="11" name="Picture 10">
            <a:extLst>
              <a:ext uri="{FF2B5EF4-FFF2-40B4-BE49-F238E27FC236}">
                <a16:creationId xmlns:a16="http://schemas.microsoft.com/office/drawing/2014/main" id="{665DF490-DD60-E54D-AD39-B67C9C99B5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2038"/>
          <a:stretch/>
        </p:blipFill>
        <p:spPr>
          <a:xfrm>
            <a:off x="9594513" y="6360074"/>
            <a:ext cx="2594312" cy="507114"/>
          </a:xfrm>
          <a:prstGeom prst="rect">
            <a:avLst/>
          </a:prstGeom>
        </p:spPr>
      </p:pic>
      <p:sp>
        <p:nvSpPr>
          <p:cNvPr id="12" name="Content Placeholder 2">
            <a:extLst>
              <a:ext uri="{FF2B5EF4-FFF2-40B4-BE49-F238E27FC236}">
                <a16:creationId xmlns:a16="http://schemas.microsoft.com/office/drawing/2014/main" id="{C2F778A0-D23A-3A45-B0D8-71A9729C92BB}"/>
              </a:ext>
            </a:extLst>
          </p:cNvPr>
          <p:cNvSpPr txBox="1">
            <a:spLocks/>
          </p:cNvSpPr>
          <p:nvPr/>
        </p:nvSpPr>
        <p:spPr bwMode="auto">
          <a:xfrm>
            <a:off x="347043" y="3053677"/>
            <a:ext cx="6737969" cy="31185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spcBef>
                <a:spcPts val="1200"/>
              </a:spcBef>
              <a:buNone/>
            </a:pPr>
            <a:r>
              <a:rPr lang="en-US" sz="2000" b="0" kern="0" dirty="0">
                <a:solidFill>
                  <a:schemeClr val="accent2"/>
                </a:solidFill>
              </a:rPr>
              <a:t>Features like prefabricated sumps, factory-installed </a:t>
            </a:r>
            <a:br>
              <a:rPr lang="en-US" sz="2000" b="0" kern="0" dirty="0">
                <a:solidFill>
                  <a:schemeClr val="accent2"/>
                </a:solidFill>
              </a:rPr>
            </a:br>
            <a:r>
              <a:rPr lang="en-US" sz="2000" b="0" kern="0" dirty="0">
                <a:solidFill>
                  <a:schemeClr val="accent2"/>
                </a:solidFill>
              </a:rPr>
              <a:t>entry fittings, elimination of shear valve riser pipes, </a:t>
            </a:r>
            <a:br>
              <a:rPr lang="en-US" sz="2000" b="0" kern="0" dirty="0">
                <a:solidFill>
                  <a:schemeClr val="accent2"/>
                </a:solidFill>
              </a:rPr>
            </a:br>
            <a:r>
              <a:rPr lang="en-US" sz="2000" b="0" kern="0" dirty="0">
                <a:solidFill>
                  <a:schemeClr val="accent2"/>
                </a:solidFill>
              </a:rPr>
              <a:t>built-in test ports and fewer pipe connections make for shorter install times, significant savings and easy </a:t>
            </a:r>
            <a:br>
              <a:rPr lang="en-US" sz="2000" b="0" kern="0" dirty="0">
                <a:solidFill>
                  <a:schemeClr val="accent2"/>
                </a:solidFill>
              </a:rPr>
            </a:br>
            <a:r>
              <a:rPr lang="en-US" sz="2000" b="0" kern="0" dirty="0">
                <a:solidFill>
                  <a:schemeClr val="accent2"/>
                </a:solidFill>
              </a:rPr>
              <a:t>access for maintenance.</a:t>
            </a:r>
            <a:br>
              <a:rPr lang="en-US" sz="2000" b="0" kern="0" dirty="0">
                <a:solidFill>
                  <a:schemeClr val="accent2"/>
                </a:solidFill>
              </a:rPr>
            </a:br>
            <a:endParaRPr lang="en-US" sz="2000" b="0" kern="0" dirty="0">
              <a:solidFill>
                <a:schemeClr val="accent2"/>
              </a:solidFill>
            </a:endParaRPr>
          </a:p>
          <a:p>
            <a:pPr marL="0" indent="0" algn="r">
              <a:spcBef>
                <a:spcPts val="1200"/>
              </a:spcBef>
              <a:buNone/>
            </a:pPr>
            <a:r>
              <a:rPr lang="en-US" sz="2000" i="1" kern="0" dirty="0">
                <a:solidFill>
                  <a:srgbClr val="F25522"/>
                </a:solidFill>
              </a:rPr>
              <a:t>The Loop System is now built to handle </a:t>
            </a:r>
            <a:br>
              <a:rPr lang="en-US" sz="2000" i="1" kern="0" dirty="0">
                <a:solidFill>
                  <a:srgbClr val="F25522"/>
                </a:solidFill>
              </a:rPr>
            </a:br>
            <a:r>
              <a:rPr lang="en-US" sz="2000" i="1" kern="0" dirty="0">
                <a:solidFill>
                  <a:srgbClr val="F25522"/>
                </a:solidFill>
              </a:rPr>
              <a:t>high-flow applications, such as diesel-fueling </a:t>
            </a:r>
            <a:br>
              <a:rPr lang="en-US" sz="2000" i="1" kern="0" dirty="0">
                <a:solidFill>
                  <a:srgbClr val="F25522"/>
                </a:solidFill>
              </a:rPr>
            </a:br>
            <a:r>
              <a:rPr lang="en-US" sz="2000" i="1" kern="0" dirty="0">
                <a:solidFill>
                  <a:srgbClr val="F25522"/>
                </a:solidFill>
              </a:rPr>
              <a:t>operations for large trucks.</a:t>
            </a:r>
          </a:p>
        </p:txBody>
      </p:sp>
      <p:pic>
        <p:nvPicPr>
          <p:cNvPr id="13" name="Picture 12">
            <a:extLst>
              <a:ext uri="{FF2B5EF4-FFF2-40B4-BE49-F238E27FC236}">
                <a16:creationId xmlns:a16="http://schemas.microsoft.com/office/drawing/2014/main" id="{AF864477-BADC-564F-946D-31202EA161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28848" y="-138685"/>
            <a:ext cx="5575807" cy="6384724"/>
          </a:xfrm>
          <a:prstGeom prst="rect">
            <a:avLst/>
          </a:prstGeom>
        </p:spPr>
      </p:pic>
      <p:pic>
        <p:nvPicPr>
          <p:cNvPr id="16" name="Picture 15" descr="OPW Logo Color.png">
            <a:extLst>
              <a:ext uri="{FF2B5EF4-FFF2-40B4-BE49-F238E27FC236}">
                <a16:creationId xmlns:a16="http://schemas.microsoft.com/office/drawing/2014/main" id="{29797182-3B13-304E-B081-3A295EE499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9834" y="6360074"/>
            <a:ext cx="1716254" cy="361535"/>
          </a:xfrm>
          <a:prstGeom prst="rect">
            <a:avLst/>
          </a:prstGeom>
        </p:spPr>
      </p:pic>
      <p:pic>
        <p:nvPicPr>
          <p:cNvPr id="17" name="Picture 16">
            <a:extLst>
              <a:ext uri="{FF2B5EF4-FFF2-40B4-BE49-F238E27FC236}">
                <a16:creationId xmlns:a16="http://schemas.microsoft.com/office/drawing/2014/main" id="{DB9D7953-AEE6-AE43-A02E-807049D24D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28626" y="6356734"/>
            <a:ext cx="2460199" cy="501266"/>
          </a:xfrm>
          <a:prstGeom prst="rect">
            <a:avLst/>
          </a:prstGeom>
        </p:spPr>
      </p:pic>
    </p:spTree>
    <p:extLst>
      <p:ext uri="{BB962C8B-B14F-4D97-AF65-F5344CB8AC3E}">
        <p14:creationId xmlns:p14="http://schemas.microsoft.com/office/powerpoint/2010/main" val="102274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6D1F-7880-B648-88C1-489BCE1CFB09}"/>
              </a:ext>
            </a:extLst>
          </p:cNvPr>
          <p:cNvSpPr>
            <a:spLocks noGrp="1"/>
          </p:cNvSpPr>
          <p:nvPr>
            <p:ph type="title"/>
          </p:nvPr>
        </p:nvSpPr>
        <p:spPr/>
        <p:txBody>
          <a:bodyPr/>
          <a:lstStyle/>
          <a:p>
            <a:r>
              <a:rPr lang="en-US" dirty="0"/>
              <a:t>Key Features</a:t>
            </a:r>
          </a:p>
        </p:txBody>
      </p:sp>
      <p:sp>
        <p:nvSpPr>
          <p:cNvPr id="3" name="Content Placeholder 2">
            <a:extLst>
              <a:ext uri="{FF2B5EF4-FFF2-40B4-BE49-F238E27FC236}">
                <a16:creationId xmlns:a16="http://schemas.microsoft.com/office/drawing/2014/main" id="{FAF8E17F-67FA-F842-84C5-E2D51A3DADE1}"/>
              </a:ext>
            </a:extLst>
          </p:cNvPr>
          <p:cNvSpPr>
            <a:spLocks noGrp="1"/>
          </p:cNvSpPr>
          <p:nvPr>
            <p:ph idx="1"/>
          </p:nvPr>
        </p:nvSpPr>
        <p:spPr>
          <a:xfrm>
            <a:off x="263136" y="3629442"/>
            <a:ext cx="3615906" cy="1900725"/>
          </a:xfrm>
          <a:solidFill>
            <a:schemeClr val="accent5"/>
          </a:solidFill>
        </p:spPr>
        <p:txBody>
          <a:bodyPr anchor="ctr" anchorCtr="0"/>
          <a:lstStyle/>
          <a:p>
            <a:pPr marL="0" indent="0" algn="ctr">
              <a:spcBef>
                <a:spcPts val="1200"/>
              </a:spcBef>
              <a:buNone/>
            </a:pPr>
            <a:r>
              <a:rPr lang="en-US" sz="2400" b="1" dirty="0">
                <a:solidFill>
                  <a:schemeClr val="accent2"/>
                </a:solidFill>
              </a:rPr>
              <a:t>Faster Install = </a:t>
            </a:r>
            <a:br>
              <a:rPr lang="en-US" sz="2400" b="1" dirty="0">
                <a:solidFill>
                  <a:schemeClr val="accent2"/>
                </a:solidFill>
              </a:rPr>
            </a:br>
            <a:r>
              <a:rPr lang="en-US" sz="2400" b="1" dirty="0">
                <a:solidFill>
                  <a:schemeClr val="accent2"/>
                </a:solidFill>
              </a:rPr>
              <a:t>Lower Costs and </a:t>
            </a:r>
            <a:br>
              <a:rPr lang="en-US" sz="2400" b="1" dirty="0">
                <a:solidFill>
                  <a:schemeClr val="accent2"/>
                </a:solidFill>
              </a:rPr>
            </a:br>
            <a:r>
              <a:rPr lang="en-US" sz="2400" b="1" dirty="0">
                <a:solidFill>
                  <a:schemeClr val="accent2"/>
                </a:solidFill>
              </a:rPr>
              <a:t>More Uptime</a:t>
            </a:r>
            <a:endParaRPr lang="en-US" sz="2400" b="1" dirty="0">
              <a:solidFill>
                <a:schemeClr val="accent2"/>
              </a:solidFill>
              <a:effectLst/>
            </a:endParaRPr>
          </a:p>
        </p:txBody>
      </p:sp>
      <p:pic>
        <p:nvPicPr>
          <p:cNvPr id="5" name="Picture 4">
            <a:extLst>
              <a:ext uri="{FF2B5EF4-FFF2-40B4-BE49-F238E27FC236}">
                <a16:creationId xmlns:a16="http://schemas.microsoft.com/office/drawing/2014/main" id="{6FB262CC-EBA0-CC4D-9B8C-617CEF8CA6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5450" y="838199"/>
            <a:ext cx="1711278" cy="2566917"/>
          </a:xfrm>
          <a:prstGeom prst="rect">
            <a:avLst/>
          </a:prstGeom>
        </p:spPr>
      </p:pic>
      <p:pic>
        <p:nvPicPr>
          <p:cNvPr id="7" name="Picture 6">
            <a:extLst>
              <a:ext uri="{FF2B5EF4-FFF2-40B4-BE49-F238E27FC236}">
                <a16:creationId xmlns:a16="http://schemas.microsoft.com/office/drawing/2014/main" id="{FD5D2604-BACB-664D-A3F6-CF36AF675D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1563" y="838199"/>
            <a:ext cx="1711278" cy="2566917"/>
          </a:xfrm>
          <a:prstGeom prst="rect">
            <a:avLst/>
          </a:prstGeom>
        </p:spPr>
      </p:pic>
      <p:pic>
        <p:nvPicPr>
          <p:cNvPr id="9" name="Picture 8">
            <a:extLst>
              <a:ext uri="{FF2B5EF4-FFF2-40B4-BE49-F238E27FC236}">
                <a16:creationId xmlns:a16="http://schemas.microsoft.com/office/drawing/2014/main" id="{4ABA00B6-A30C-AA40-B8A2-C25448AFCC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27677" y="838199"/>
            <a:ext cx="1711278" cy="2566917"/>
          </a:xfrm>
          <a:prstGeom prst="rect">
            <a:avLst/>
          </a:prstGeom>
        </p:spPr>
      </p:pic>
      <p:sp>
        <p:nvSpPr>
          <p:cNvPr id="20" name="Content Placeholder 2">
            <a:extLst>
              <a:ext uri="{FF2B5EF4-FFF2-40B4-BE49-F238E27FC236}">
                <a16:creationId xmlns:a16="http://schemas.microsoft.com/office/drawing/2014/main" id="{F2F3B33A-1150-6848-8FF0-4D677A2B9863}"/>
              </a:ext>
            </a:extLst>
          </p:cNvPr>
          <p:cNvSpPr txBox="1">
            <a:spLocks/>
          </p:cNvSpPr>
          <p:nvPr/>
        </p:nvSpPr>
        <p:spPr bwMode="auto">
          <a:xfrm>
            <a:off x="4113212" y="3629442"/>
            <a:ext cx="3615906" cy="1900727"/>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400" kern="0" dirty="0">
                <a:solidFill>
                  <a:schemeClr val="accent2"/>
                </a:solidFill>
              </a:rPr>
              <a:t>Lower Overall Cost; Helps Prevent Downtime Losses</a:t>
            </a:r>
            <a:endParaRPr lang="en-US" sz="2400" b="1" kern="0" dirty="0">
              <a:solidFill>
                <a:schemeClr val="accent2"/>
              </a:solidFill>
            </a:endParaRPr>
          </a:p>
        </p:txBody>
      </p:sp>
      <p:sp>
        <p:nvSpPr>
          <p:cNvPr id="21" name="Content Placeholder 2">
            <a:extLst>
              <a:ext uri="{FF2B5EF4-FFF2-40B4-BE49-F238E27FC236}">
                <a16:creationId xmlns:a16="http://schemas.microsoft.com/office/drawing/2014/main" id="{5F5175F5-3E3E-894D-B985-EB53DD120F9D}"/>
              </a:ext>
            </a:extLst>
          </p:cNvPr>
          <p:cNvSpPr txBox="1">
            <a:spLocks/>
          </p:cNvSpPr>
          <p:nvPr/>
        </p:nvSpPr>
        <p:spPr bwMode="auto">
          <a:xfrm>
            <a:off x="7963288" y="3633715"/>
            <a:ext cx="4040056" cy="1900725"/>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400" kern="0" dirty="0">
                <a:solidFill>
                  <a:schemeClr val="accent2"/>
                </a:solidFill>
              </a:rPr>
              <a:t>Reduces Risk of Environmental Mishaps, </a:t>
            </a:r>
            <a:br>
              <a:rPr lang="en-US" sz="2400" kern="0" dirty="0">
                <a:solidFill>
                  <a:schemeClr val="accent2"/>
                </a:solidFill>
              </a:rPr>
            </a:br>
            <a:r>
              <a:rPr lang="en-US" sz="2400" kern="0" dirty="0">
                <a:solidFill>
                  <a:schemeClr val="accent2"/>
                </a:solidFill>
              </a:rPr>
              <a:t>Non-Compliance </a:t>
            </a:r>
            <a:br>
              <a:rPr lang="en-US" sz="2400" kern="0" dirty="0">
                <a:solidFill>
                  <a:schemeClr val="accent2"/>
                </a:solidFill>
              </a:rPr>
            </a:br>
            <a:r>
              <a:rPr lang="en-US" sz="2400" kern="0" dirty="0">
                <a:solidFill>
                  <a:schemeClr val="accent2"/>
                </a:solidFill>
              </a:rPr>
              <a:t>and Fines</a:t>
            </a:r>
            <a:endParaRPr lang="en-US" sz="2400" b="1" kern="0" dirty="0">
              <a:solidFill>
                <a:schemeClr val="accent2"/>
              </a:solidFill>
            </a:endParaRPr>
          </a:p>
        </p:txBody>
      </p:sp>
    </p:spTree>
    <p:extLst>
      <p:ext uri="{BB962C8B-B14F-4D97-AF65-F5344CB8AC3E}">
        <p14:creationId xmlns:p14="http://schemas.microsoft.com/office/powerpoint/2010/main" val="252873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6D1F-7880-B648-88C1-489BCE1CFB09}"/>
              </a:ext>
            </a:extLst>
          </p:cNvPr>
          <p:cNvSpPr>
            <a:spLocks noGrp="1"/>
          </p:cNvSpPr>
          <p:nvPr>
            <p:ph type="title"/>
          </p:nvPr>
        </p:nvSpPr>
        <p:spPr/>
        <p:txBody>
          <a:bodyPr/>
          <a:lstStyle/>
          <a:p>
            <a:r>
              <a:rPr lang="en-US" dirty="0"/>
              <a:t>Key Features</a:t>
            </a:r>
          </a:p>
        </p:txBody>
      </p:sp>
      <p:sp>
        <p:nvSpPr>
          <p:cNvPr id="3" name="Content Placeholder 2">
            <a:extLst>
              <a:ext uri="{FF2B5EF4-FFF2-40B4-BE49-F238E27FC236}">
                <a16:creationId xmlns:a16="http://schemas.microsoft.com/office/drawing/2014/main" id="{FAF8E17F-67FA-F842-84C5-E2D51A3DADE1}"/>
              </a:ext>
            </a:extLst>
          </p:cNvPr>
          <p:cNvSpPr>
            <a:spLocks noGrp="1"/>
          </p:cNvSpPr>
          <p:nvPr>
            <p:ph idx="1"/>
          </p:nvPr>
        </p:nvSpPr>
        <p:spPr>
          <a:xfrm>
            <a:off x="263136" y="3629442"/>
            <a:ext cx="3615906" cy="1900725"/>
          </a:xfrm>
          <a:solidFill>
            <a:schemeClr val="accent5"/>
          </a:solidFill>
        </p:spPr>
        <p:txBody>
          <a:bodyPr anchor="ctr" anchorCtr="0"/>
          <a:lstStyle/>
          <a:p>
            <a:pPr marL="0" indent="0" algn="ctr">
              <a:spcBef>
                <a:spcPts val="1200"/>
              </a:spcBef>
              <a:buNone/>
            </a:pPr>
            <a:r>
              <a:rPr lang="en-US" sz="2400" b="1" dirty="0">
                <a:solidFill>
                  <a:schemeClr val="accent2"/>
                </a:solidFill>
              </a:rPr>
              <a:t>Peace-of-Mind Assurance</a:t>
            </a:r>
            <a:endParaRPr lang="en-US" sz="2400" b="1" dirty="0">
              <a:solidFill>
                <a:schemeClr val="accent2"/>
              </a:solidFill>
              <a:effectLst/>
            </a:endParaRPr>
          </a:p>
        </p:txBody>
      </p:sp>
      <p:sp>
        <p:nvSpPr>
          <p:cNvPr id="20" name="Content Placeholder 2">
            <a:extLst>
              <a:ext uri="{FF2B5EF4-FFF2-40B4-BE49-F238E27FC236}">
                <a16:creationId xmlns:a16="http://schemas.microsoft.com/office/drawing/2014/main" id="{F2F3B33A-1150-6848-8FF0-4D677A2B9863}"/>
              </a:ext>
            </a:extLst>
          </p:cNvPr>
          <p:cNvSpPr txBox="1">
            <a:spLocks/>
          </p:cNvSpPr>
          <p:nvPr/>
        </p:nvSpPr>
        <p:spPr bwMode="auto">
          <a:xfrm>
            <a:off x="4113212" y="3629442"/>
            <a:ext cx="3615906" cy="1900727"/>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400" kern="0" dirty="0">
                <a:solidFill>
                  <a:schemeClr val="accent2"/>
                </a:solidFill>
              </a:rPr>
              <a:t>Total Underground System Visibility and Rapid Response</a:t>
            </a:r>
            <a:endParaRPr lang="en-US" sz="2400" b="1" kern="0" dirty="0">
              <a:solidFill>
                <a:schemeClr val="accent2"/>
              </a:solidFill>
            </a:endParaRPr>
          </a:p>
        </p:txBody>
      </p:sp>
      <p:sp>
        <p:nvSpPr>
          <p:cNvPr id="21" name="Content Placeholder 2">
            <a:extLst>
              <a:ext uri="{FF2B5EF4-FFF2-40B4-BE49-F238E27FC236}">
                <a16:creationId xmlns:a16="http://schemas.microsoft.com/office/drawing/2014/main" id="{5F5175F5-3E3E-894D-B985-EB53DD120F9D}"/>
              </a:ext>
            </a:extLst>
          </p:cNvPr>
          <p:cNvSpPr txBox="1">
            <a:spLocks/>
          </p:cNvSpPr>
          <p:nvPr/>
        </p:nvSpPr>
        <p:spPr bwMode="auto">
          <a:xfrm>
            <a:off x="7963288" y="3633715"/>
            <a:ext cx="4040056" cy="1900725"/>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400" kern="0" dirty="0">
                <a:solidFill>
                  <a:schemeClr val="accent2"/>
                </a:solidFill>
              </a:rPr>
              <a:t>Saves Time, </a:t>
            </a:r>
            <a:br>
              <a:rPr lang="en-US" sz="2400" kern="0" dirty="0">
                <a:solidFill>
                  <a:schemeClr val="accent2"/>
                </a:solidFill>
              </a:rPr>
            </a:br>
            <a:r>
              <a:rPr lang="en-US" sz="2400" kern="0" dirty="0">
                <a:solidFill>
                  <a:schemeClr val="accent2"/>
                </a:solidFill>
              </a:rPr>
              <a:t>Money and Hassles</a:t>
            </a:r>
            <a:endParaRPr lang="en-US" sz="2400" b="1" kern="0" dirty="0">
              <a:solidFill>
                <a:schemeClr val="accent2"/>
              </a:solidFill>
            </a:endParaRPr>
          </a:p>
        </p:txBody>
      </p:sp>
      <p:pic>
        <p:nvPicPr>
          <p:cNvPr id="13" name="Picture 12">
            <a:extLst>
              <a:ext uri="{FF2B5EF4-FFF2-40B4-BE49-F238E27FC236}">
                <a16:creationId xmlns:a16="http://schemas.microsoft.com/office/drawing/2014/main" id="{E51DF5C8-4EDF-984E-B84C-EEAE336AD8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5450" y="862084"/>
            <a:ext cx="1711277" cy="2566916"/>
          </a:xfrm>
          <a:prstGeom prst="rect">
            <a:avLst/>
          </a:prstGeom>
        </p:spPr>
      </p:pic>
      <p:pic>
        <p:nvPicPr>
          <p:cNvPr id="14" name="Picture 13">
            <a:extLst>
              <a:ext uri="{FF2B5EF4-FFF2-40B4-BE49-F238E27FC236}">
                <a16:creationId xmlns:a16="http://schemas.microsoft.com/office/drawing/2014/main" id="{FF676505-BC38-214E-AA70-3D9D415FDB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65526" y="862084"/>
            <a:ext cx="1711277" cy="2566916"/>
          </a:xfrm>
          <a:prstGeom prst="rect">
            <a:avLst/>
          </a:prstGeom>
        </p:spPr>
      </p:pic>
      <p:pic>
        <p:nvPicPr>
          <p:cNvPr id="15" name="Picture 14">
            <a:extLst>
              <a:ext uri="{FF2B5EF4-FFF2-40B4-BE49-F238E27FC236}">
                <a16:creationId xmlns:a16="http://schemas.microsoft.com/office/drawing/2014/main" id="{E000CE8D-DEE0-D94C-AD11-79DCC27ECF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27677" y="862084"/>
            <a:ext cx="1711277" cy="2566916"/>
          </a:xfrm>
          <a:prstGeom prst="rect">
            <a:avLst/>
          </a:prstGeom>
        </p:spPr>
      </p:pic>
    </p:spTree>
    <p:extLst>
      <p:ext uri="{BB962C8B-B14F-4D97-AF65-F5344CB8AC3E}">
        <p14:creationId xmlns:p14="http://schemas.microsoft.com/office/powerpoint/2010/main" val="2680583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1EAEA-7EAA-0B41-97D9-8906B6B115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88825" cy="4580748"/>
          </a:xfrm>
          <a:prstGeom prst="rect">
            <a:avLst/>
          </a:prstGeom>
        </p:spPr>
      </p:pic>
      <p:sp>
        <p:nvSpPr>
          <p:cNvPr id="2" name="Title 1">
            <a:extLst>
              <a:ext uri="{FF2B5EF4-FFF2-40B4-BE49-F238E27FC236}">
                <a16:creationId xmlns:a16="http://schemas.microsoft.com/office/drawing/2014/main" id="{735BEA53-C392-934C-B47E-4B6F32B6F6A2}"/>
              </a:ext>
            </a:extLst>
          </p:cNvPr>
          <p:cNvSpPr>
            <a:spLocks noGrp="1"/>
          </p:cNvSpPr>
          <p:nvPr>
            <p:ph type="title"/>
          </p:nvPr>
        </p:nvSpPr>
        <p:spPr>
          <a:xfrm>
            <a:off x="347043" y="228600"/>
            <a:ext cx="11740209" cy="914400"/>
          </a:xfrm>
          <a:effectLst>
            <a:outerShdw blurRad="63500" dist="76200" dir="2700000" algn="tl" rotWithShape="0">
              <a:prstClr val="black">
                <a:alpha val="40000"/>
              </a:prstClr>
            </a:outerShdw>
          </a:effectLst>
        </p:spPr>
        <p:txBody>
          <a:bodyPr/>
          <a:lstStyle/>
          <a:p>
            <a:r>
              <a:rPr lang="en-US" b="1" dirty="0">
                <a:solidFill>
                  <a:schemeClr val="bg1"/>
                </a:solidFill>
              </a:rPr>
              <a:t>The Loop System contains fewer parts </a:t>
            </a:r>
            <a:br>
              <a:rPr lang="en-US" b="1" dirty="0">
                <a:solidFill>
                  <a:schemeClr val="bg1"/>
                </a:solidFill>
              </a:rPr>
            </a:br>
            <a:r>
              <a:rPr lang="en-US" b="1" dirty="0">
                <a:solidFill>
                  <a:schemeClr val="bg1"/>
                </a:solidFill>
              </a:rPr>
              <a:t>to stock and install</a:t>
            </a:r>
          </a:p>
        </p:txBody>
      </p:sp>
      <p:sp>
        <p:nvSpPr>
          <p:cNvPr id="3" name="Content Placeholder 2">
            <a:extLst>
              <a:ext uri="{FF2B5EF4-FFF2-40B4-BE49-F238E27FC236}">
                <a16:creationId xmlns:a16="http://schemas.microsoft.com/office/drawing/2014/main" id="{7D4CC82B-C954-0D47-8609-675168A3A050}"/>
              </a:ext>
            </a:extLst>
          </p:cNvPr>
          <p:cNvSpPr>
            <a:spLocks noGrp="1"/>
          </p:cNvSpPr>
          <p:nvPr>
            <p:ph idx="1"/>
          </p:nvPr>
        </p:nvSpPr>
        <p:spPr>
          <a:xfrm>
            <a:off x="347043" y="4809348"/>
            <a:ext cx="11740209" cy="1229320"/>
          </a:xfrm>
        </p:spPr>
        <p:txBody>
          <a:bodyPr/>
          <a:lstStyle/>
          <a:p>
            <a:pPr marL="0" indent="0">
              <a:buNone/>
            </a:pPr>
            <a:r>
              <a:rPr lang="en-US" sz="1800" dirty="0"/>
              <a:t>The state-of-the-art </a:t>
            </a:r>
            <a:r>
              <a:rPr lang="en-US" sz="2000" b="1" dirty="0">
                <a:solidFill>
                  <a:schemeClr val="accent2"/>
                </a:solidFill>
              </a:rPr>
              <a:t>Loop System</a:t>
            </a:r>
            <a:r>
              <a:rPr lang="en-US" sz="1800" b="1" dirty="0"/>
              <a:t> </a:t>
            </a:r>
            <a:r>
              <a:rPr lang="en-US" sz="1800" dirty="0"/>
              <a:t>is made possible by a collection of completely integrated, environmentally secure components. These pre-fabricated, factory-assembled pieces translate into dramatically less field labor, associated cost and potential for installation errors. Total underground access once installed provides hassle-free inspection, maintenance and repair without excavation. Learn more about each of the contributing parts.</a:t>
            </a:r>
          </a:p>
        </p:txBody>
      </p:sp>
      <p:pic>
        <p:nvPicPr>
          <p:cNvPr id="7" name="Picture 6">
            <a:extLst>
              <a:ext uri="{FF2B5EF4-FFF2-40B4-BE49-F238E27FC236}">
                <a16:creationId xmlns:a16="http://schemas.microsoft.com/office/drawing/2014/main" id="{A2CE2971-49BC-174C-9B20-8913F25D49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66906" y="2600920"/>
            <a:ext cx="3312319" cy="1656160"/>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204857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EB619E77-B1A2-0841-A6F3-3787AAD0EAD6}"/>
              </a:ext>
            </a:extLst>
          </p:cNvPr>
          <p:cNvGraphicFramePr>
            <a:graphicFrameLocks noGrp="1"/>
          </p:cNvGraphicFramePr>
          <p:nvPr>
            <p:extLst>
              <p:ext uri="{D42A27DB-BD31-4B8C-83A1-F6EECF244321}">
                <p14:modId xmlns:p14="http://schemas.microsoft.com/office/powerpoint/2010/main" val="2356090888"/>
              </p:ext>
            </p:extLst>
          </p:nvPr>
        </p:nvGraphicFramePr>
        <p:xfrm>
          <a:off x="508608" y="3379978"/>
          <a:ext cx="11148404" cy="2639822"/>
        </p:xfrm>
        <a:graphic>
          <a:graphicData uri="http://schemas.openxmlformats.org/drawingml/2006/table">
            <a:tbl>
              <a:tblPr firstRow="1" bandRow="1">
                <a:tableStyleId>{5C22544A-7EE6-4342-B048-85BDC9FD1C3A}</a:tableStyleId>
              </a:tblPr>
              <a:tblGrid>
                <a:gridCol w="2787101">
                  <a:extLst>
                    <a:ext uri="{9D8B030D-6E8A-4147-A177-3AD203B41FA5}">
                      <a16:colId xmlns:a16="http://schemas.microsoft.com/office/drawing/2014/main" val="4165150842"/>
                    </a:ext>
                  </a:extLst>
                </a:gridCol>
                <a:gridCol w="2787101">
                  <a:extLst>
                    <a:ext uri="{9D8B030D-6E8A-4147-A177-3AD203B41FA5}">
                      <a16:colId xmlns:a16="http://schemas.microsoft.com/office/drawing/2014/main" val="138047451"/>
                    </a:ext>
                  </a:extLst>
                </a:gridCol>
                <a:gridCol w="2787101">
                  <a:extLst>
                    <a:ext uri="{9D8B030D-6E8A-4147-A177-3AD203B41FA5}">
                      <a16:colId xmlns:a16="http://schemas.microsoft.com/office/drawing/2014/main" val="2218876402"/>
                    </a:ext>
                  </a:extLst>
                </a:gridCol>
                <a:gridCol w="2787101">
                  <a:extLst>
                    <a:ext uri="{9D8B030D-6E8A-4147-A177-3AD203B41FA5}">
                      <a16:colId xmlns:a16="http://schemas.microsoft.com/office/drawing/2014/main" val="1877868556"/>
                    </a:ext>
                  </a:extLst>
                </a:gridCol>
              </a:tblGrid>
              <a:tr h="2054249">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2165593543"/>
                  </a:ext>
                </a:extLst>
              </a:tr>
              <a:tr h="585573">
                <a:tc>
                  <a:txBody>
                    <a:bodyPr/>
                    <a:lstStyle/>
                    <a:p>
                      <a:pPr algn="ctr"/>
                      <a:r>
                        <a:rPr lang="en-US" sz="1400" b="1" dirty="0">
                          <a:solidFill>
                            <a:schemeClr val="accent2"/>
                          </a:solidFill>
                        </a:rPr>
                        <a:t>Double-Wall Pipe </a:t>
                      </a:r>
                    </a:p>
                    <a:p>
                      <a:pPr algn="ctr"/>
                      <a:r>
                        <a:rPr lang="en-US" sz="1400" b="1" dirty="0">
                          <a:solidFill>
                            <a:schemeClr val="accent2"/>
                          </a:solidFill>
                        </a:rPr>
                        <a:t>Couplings (DPC)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tc>
                  <a:txBody>
                    <a:bodyPr/>
                    <a:lstStyle/>
                    <a:p>
                      <a:pPr algn="ctr"/>
                      <a:r>
                        <a:rPr lang="en-US" sz="1400" b="1" dirty="0">
                          <a:solidFill>
                            <a:schemeClr val="accent2"/>
                          </a:solidFill>
                        </a:rPr>
                        <a:t>10 Plus </a:t>
                      </a:r>
                    </a:p>
                    <a:p>
                      <a:pPr algn="ctr"/>
                      <a:r>
                        <a:rPr lang="en-US" sz="1400" b="1" dirty="0">
                          <a:solidFill>
                            <a:schemeClr val="accent2"/>
                          </a:solidFill>
                        </a:rPr>
                        <a:t>Emergency Valves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tc>
                  <a:txBody>
                    <a:bodyPr/>
                    <a:lstStyle/>
                    <a:p>
                      <a:pPr algn="ctr"/>
                      <a:r>
                        <a:rPr lang="en-US" sz="1400" b="1" dirty="0">
                          <a:solidFill>
                            <a:schemeClr val="accent2"/>
                          </a:solidFill>
                        </a:rPr>
                        <a:t>Pre-Fabricated Quick-</a:t>
                      </a:r>
                      <a:br>
                        <a:rPr lang="en-US" sz="1400" b="1" dirty="0">
                          <a:solidFill>
                            <a:schemeClr val="accent2"/>
                          </a:solidFill>
                        </a:rPr>
                      </a:br>
                      <a:r>
                        <a:rPr lang="en-US" sz="1400" b="1" dirty="0">
                          <a:solidFill>
                            <a:schemeClr val="accent2"/>
                          </a:solidFill>
                        </a:rPr>
                        <a:t>Couple Dispenser Sumps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tc>
                  <a:txBody>
                    <a:bodyPr/>
                    <a:lstStyle/>
                    <a:p>
                      <a:pPr algn="ctr"/>
                      <a:r>
                        <a:rPr lang="en-US" sz="1400" b="1" dirty="0">
                          <a:solidFill>
                            <a:schemeClr val="accent2"/>
                          </a:solidFill>
                        </a:rPr>
                        <a:t>High-Flow </a:t>
                      </a:r>
                    </a:p>
                    <a:p>
                      <a:pPr algn="ctr"/>
                      <a:r>
                        <a:rPr lang="en-US" sz="1400" b="1" dirty="0">
                          <a:solidFill>
                            <a:schemeClr val="accent2"/>
                          </a:solidFill>
                        </a:rPr>
                        <a:t>Dispenser Sumps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extLst>
                  <a:ext uri="{0D108BD9-81ED-4DB2-BD59-A6C34878D82A}">
                    <a16:rowId xmlns:a16="http://schemas.microsoft.com/office/drawing/2014/main" val="3306737133"/>
                  </a:ext>
                </a:extLst>
              </a:tr>
            </a:tbl>
          </a:graphicData>
        </a:graphic>
      </p:graphicFrame>
      <p:graphicFrame>
        <p:nvGraphicFramePr>
          <p:cNvPr id="22" name="Table 21">
            <a:extLst>
              <a:ext uri="{FF2B5EF4-FFF2-40B4-BE49-F238E27FC236}">
                <a16:creationId xmlns:a16="http://schemas.microsoft.com/office/drawing/2014/main" id="{53200C2F-1381-5645-8437-391AF11F40BD}"/>
              </a:ext>
            </a:extLst>
          </p:cNvPr>
          <p:cNvGraphicFramePr>
            <a:graphicFrameLocks noGrp="1"/>
          </p:cNvGraphicFramePr>
          <p:nvPr>
            <p:extLst>
              <p:ext uri="{D42A27DB-BD31-4B8C-83A1-F6EECF244321}">
                <p14:modId xmlns:p14="http://schemas.microsoft.com/office/powerpoint/2010/main" val="3197354846"/>
              </p:ext>
            </p:extLst>
          </p:nvPr>
        </p:nvGraphicFramePr>
        <p:xfrm>
          <a:off x="508608" y="745048"/>
          <a:ext cx="11148404" cy="2355125"/>
        </p:xfrm>
        <a:graphic>
          <a:graphicData uri="http://schemas.openxmlformats.org/drawingml/2006/table">
            <a:tbl>
              <a:tblPr firstRow="1" bandRow="1">
                <a:tableStyleId>{5C22544A-7EE6-4342-B048-85BDC9FD1C3A}</a:tableStyleId>
              </a:tblPr>
              <a:tblGrid>
                <a:gridCol w="2787101">
                  <a:extLst>
                    <a:ext uri="{9D8B030D-6E8A-4147-A177-3AD203B41FA5}">
                      <a16:colId xmlns:a16="http://schemas.microsoft.com/office/drawing/2014/main" val="4165150842"/>
                    </a:ext>
                  </a:extLst>
                </a:gridCol>
                <a:gridCol w="2787101">
                  <a:extLst>
                    <a:ext uri="{9D8B030D-6E8A-4147-A177-3AD203B41FA5}">
                      <a16:colId xmlns:a16="http://schemas.microsoft.com/office/drawing/2014/main" val="138047451"/>
                    </a:ext>
                  </a:extLst>
                </a:gridCol>
                <a:gridCol w="2787101">
                  <a:extLst>
                    <a:ext uri="{9D8B030D-6E8A-4147-A177-3AD203B41FA5}">
                      <a16:colId xmlns:a16="http://schemas.microsoft.com/office/drawing/2014/main" val="2218876402"/>
                    </a:ext>
                  </a:extLst>
                </a:gridCol>
                <a:gridCol w="2787101">
                  <a:extLst>
                    <a:ext uri="{9D8B030D-6E8A-4147-A177-3AD203B41FA5}">
                      <a16:colId xmlns:a16="http://schemas.microsoft.com/office/drawing/2014/main" val="1877868556"/>
                    </a:ext>
                  </a:extLst>
                </a:gridCol>
              </a:tblGrid>
              <a:tr h="1769552">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endParaRPr lang="en-US" sz="1400" dirty="0">
                        <a:solidFill>
                          <a:schemeClr val="accent2"/>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2165593543"/>
                  </a:ext>
                </a:extLst>
              </a:tr>
              <a:tr h="585573">
                <a:tc>
                  <a:txBody>
                    <a:bodyPr/>
                    <a:lstStyle/>
                    <a:p>
                      <a:pPr algn="ctr"/>
                      <a:r>
                        <a:rPr lang="en-US" sz="1400" b="1" dirty="0" err="1">
                          <a:solidFill>
                            <a:schemeClr val="accent2"/>
                          </a:solidFill>
                        </a:rPr>
                        <a:t>ElectroTite</a:t>
                      </a:r>
                      <a:r>
                        <a:rPr lang="en-US" sz="1400" b="1" dirty="0">
                          <a:solidFill>
                            <a:schemeClr val="accent2"/>
                          </a:solidFill>
                        </a:rPr>
                        <a:t> </a:t>
                      </a:r>
                    </a:p>
                    <a:p>
                      <a:pPr algn="ctr"/>
                      <a:r>
                        <a:rPr lang="en-US" sz="1400" b="1" dirty="0">
                          <a:solidFill>
                            <a:schemeClr val="accent2"/>
                          </a:solidFill>
                        </a:rPr>
                        <a:t>Tank Sumps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tc>
                  <a:txBody>
                    <a:bodyPr/>
                    <a:lstStyle/>
                    <a:p>
                      <a:pPr algn="ctr"/>
                      <a:r>
                        <a:rPr lang="en-US" sz="1400" b="1" dirty="0">
                          <a:solidFill>
                            <a:schemeClr val="accent2"/>
                          </a:solidFill>
                        </a:rPr>
                        <a:t>Dual-Layer </a:t>
                      </a:r>
                    </a:p>
                    <a:p>
                      <a:pPr algn="ctr"/>
                      <a:r>
                        <a:rPr lang="en-US" sz="1400" b="1" dirty="0">
                          <a:solidFill>
                            <a:schemeClr val="accent2"/>
                          </a:solidFill>
                        </a:rPr>
                        <a:t>Access Pipes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tc>
                  <a:txBody>
                    <a:bodyPr/>
                    <a:lstStyle/>
                    <a:p>
                      <a:pPr algn="ctr"/>
                      <a:r>
                        <a:rPr lang="en-US" sz="1400" b="1" dirty="0">
                          <a:solidFill>
                            <a:schemeClr val="accent2"/>
                          </a:solidFill>
                        </a:rPr>
                        <a:t>UL 971-Listed </a:t>
                      </a:r>
                    </a:p>
                    <a:p>
                      <a:pPr algn="ctr"/>
                      <a:r>
                        <a:rPr lang="en-US" sz="1400" b="1" dirty="0">
                          <a:solidFill>
                            <a:schemeClr val="accent2"/>
                          </a:solidFill>
                        </a:rPr>
                        <a:t>Coaxial Pipes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tc>
                  <a:txBody>
                    <a:bodyPr/>
                    <a:lstStyle/>
                    <a:p>
                      <a:pPr algn="ctr"/>
                      <a:r>
                        <a:rPr lang="en-US" sz="1400" b="1" dirty="0">
                          <a:solidFill>
                            <a:schemeClr val="accent2"/>
                          </a:solidFill>
                        </a:rPr>
                        <a:t>Dual-Sided Rigid </a:t>
                      </a:r>
                      <a:br>
                        <a:rPr lang="en-US" sz="1400" b="1" dirty="0">
                          <a:solidFill>
                            <a:schemeClr val="accent2"/>
                          </a:solidFill>
                        </a:rPr>
                      </a:br>
                      <a:r>
                        <a:rPr lang="en-US" sz="1400" b="1" dirty="0">
                          <a:solidFill>
                            <a:schemeClr val="accent2"/>
                          </a:solidFill>
                        </a:rPr>
                        <a:t>Entry Fittings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mpd="sng">
                      <a:noFill/>
                    </a:lnT>
                    <a:lnB w="12700" cap="flat" cmpd="sng" algn="ctr">
                      <a:solidFill>
                        <a:schemeClr val="accent2"/>
                      </a:solidFill>
                      <a:prstDash val="solid"/>
                      <a:round/>
                      <a:headEnd type="none" w="med" len="med"/>
                      <a:tailEnd type="none" w="med" len="med"/>
                    </a:lnB>
                    <a:solidFill>
                      <a:schemeClr val="accent5"/>
                    </a:solidFill>
                  </a:tcPr>
                </a:tc>
                <a:extLst>
                  <a:ext uri="{0D108BD9-81ED-4DB2-BD59-A6C34878D82A}">
                    <a16:rowId xmlns:a16="http://schemas.microsoft.com/office/drawing/2014/main" val="3306737133"/>
                  </a:ext>
                </a:extLst>
              </a:tr>
            </a:tbl>
          </a:graphicData>
        </a:graphic>
      </p:graphicFrame>
      <p:pic>
        <p:nvPicPr>
          <p:cNvPr id="10" name="Picture 9">
            <a:extLst>
              <a:ext uri="{FF2B5EF4-FFF2-40B4-BE49-F238E27FC236}">
                <a16:creationId xmlns:a16="http://schemas.microsoft.com/office/drawing/2014/main" id="{9E42AA0E-6153-0548-84EB-475A8701E3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1412" y="878022"/>
            <a:ext cx="1759532" cy="1565983"/>
          </a:xfrm>
          <a:prstGeom prst="rect">
            <a:avLst/>
          </a:prstGeom>
        </p:spPr>
      </p:pic>
      <p:pic>
        <p:nvPicPr>
          <p:cNvPr id="12" name="Picture 11">
            <a:extLst>
              <a:ext uri="{FF2B5EF4-FFF2-40B4-BE49-F238E27FC236}">
                <a16:creationId xmlns:a16="http://schemas.microsoft.com/office/drawing/2014/main" id="{11872EC3-D44E-B54D-93F2-4AEF7EDDC9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5011" y="754284"/>
            <a:ext cx="2242521" cy="1680769"/>
          </a:xfrm>
          <a:prstGeom prst="rect">
            <a:avLst/>
          </a:prstGeom>
        </p:spPr>
      </p:pic>
      <p:pic>
        <p:nvPicPr>
          <p:cNvPr id="14" name="Picture 13">
            <a:extLst>
              <a:ext uri="{FF2B5EF4-FFF2-40B4-BE49-F238E27FC236}">
                <a16:creationId xmlns:a16="http://schemas.microsoft.com/office/drawing/2014/main" id="{96B339CC-0037-CB4B-92AF-93E6E58C62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4412" y="745048"/>
            <a:ext cx="2493794" cy="1735902"/>
          </a:xfrm>
          <a:prstGeom prst="rect">
            <a:avLst/>
          </a:prstGeom>
        </p:spPr>
      </p:pic>
      <p:sp>
        <p:nvSpPr>
          <p:cNvPr id="2" name="Title 1">
            <a:extLst>
              <a:ext uri="{FF2B5EF4-FFF2-40B4-BE49-F238E27FC236}">
                <a16:creationId xmlns:a16="http://schemas.microsoft.com/office/drawing/2014/main" id="{47B36D1F-7880-B648-88C1-489BCE1CFB09}"/>
              </a:ext>
            </a:extLst>
          </p:cNvPr>
          <p:cNvSpPr>
            <a:spLocks noGrp="1"/>
          </p:cNvSpPr>
          <p:nvPr>
            <p:ph type="title"/>
          </p:nvPr>
        </p:nvSpPr>
        <p:spPr/>
        <p:txBody>
          <a:bodyPr/>
          <a:lstStyle/>
          <a:p>
            <a:r>
              <a:rPr lang="en-US" dirty="0"/>
              <a:t>Loop System Parts</a:t>
            </a:r>
          </a:p>
        </p:txBody>
      </p:sp>
      <p:pic>
        <p:nvPicPr>
          <p:cNvPr id="8" name="Picture 7">
            <a:extLst>
              <a:ext uri="{FF2B5EF4-FFF2-40B4-BE49-F238E27FC236}">
                <a16:creationId xmlns:a16="http://schemas.microsoft.com/office/drawing/2014/main" id="{8F1B6649-4C90-AD40-8E84-CFDD78B567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3322" y="4842238"/>
            <a:ext cx="956538" cy="333123"/>
          </a:xfrm>
          <a:prstGeom prst="rect">
            <a:avLst/>
          </a:prstGeom>
        </p:spPr>
      </p:pic>
      <p:pic>
        <p:nvPicPr>
          <p:cNvPr id="11" name="Picture 10">
            <a:extLst>
              <a:ext uri="{FF2B5EF4-FFF2-40B4-BE49-F238E27FC236}">
                <a16:creationId xmlns:a16="http://schemas.microsoft.com/office/drawing/2014/main" id="{0887C1A6-7FD3-7340-A8AF-E48590AD2D0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6370" y="3379977"/>
            <a:ext cx="2384574" cy="1756119"/>
          </a:xfrm>
          <a:prstGeom prst="rect">
            <a:avLst/>
          </a:prstGeom>
        </p:spPr>
      </p:pic>
      <p:pic>
        <p:nvPicPr>
          <p:cNvPr id="13" name="Picture 12">
            <a:extLst>
              <a:ext uri="{FF2B5EF4-FFF2-40B4-BE49-F238E27FC236}">
                <a16:creationId xmlns:a16="http://schemas.microsoft.com/office/drawing/2014/main" id="{5DA860D5-F1AF-CE48-ADFC-8C8EB7C077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1793" y="3510370"/>
            <a:ext cx="1313806" cy="1850278"/>
          </a:xfrm>
          <a:prstGeom prst="rect">
            <a:avLst/>
          </a:prstGeom>
        </p:spPr>
      </p:pic>
      <p:pic>
        <p:nvPicPr>
          <p:cNvPr id="15" name="Picture 14">
            <a:extLst>
              <a:ext uri="{FF2B5EF4-FFF2-40B4-BE49-F238E27FC236}">
                <a16:creationId xmlns:a16="http://schemas.microsoft.com/office/drawing/2014/main" id="{7EDEF2A4-2C41-0742-B510-A48ED915C1C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43753" y="3363813"/>
            <a:ext cx="2244453" cy="2035197"/>
          </a:xfrm>
          <a:prstGeom prst="rect">
            <a:avLst/>
          </a:prstGeom>
        </p:spPr>
      </p:pic>
      <p:pic>
        <p:nvPicPr>
          <p:cNvPr id="17" name="Picture 16">
            <a:extLst>
              <a:ext uri="{FF2B5EF4-FFF2-40B4-BE49-F238E27FC236}">
                <a16:creationId xmlns:a16="http://schemas.microsoft.com/office/drawing/2014/main" id="{1DB86DB1-BC67-9143-A66F-3FC60C1DA6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42411" y="3242004"/>
            <a:ext cx="2350335" cy="2154475"/>
          </a:xfrm>
          <a:prstGeom prst="rect">
            <a:avLst/>
          </a:prstGeom>
        </p:spPr>
      </p:pic>
      <p:pic>
        <p:nvPicPr>
          <p:cNvPr id="4" name="Picture 3" descr="A close up of a camera&#10;&#10;Description automatically generated">
            <a:extLst>
              <a:ext uri="{FF2B5EF4-FFF2-40B4-BE49-F238E27FC236}">
                <a16:creationId xmlns:a16="http://schemas.microsoft.com/office/drawing/2014/main" id="{73F06C5B-98EA-3348-B41B-4E7D9E2931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7298" y="751431"/>
            <a:ext cx="1772048" cy="1741757"/>
          </a:xfrm>
          <a:prstGeom prst="rect">
            <a:avLst/>
          </a:prstGeom>
        </p:spPr>
      </p:pic>
    </p:spTree>
    <p:extLst>
      <p:ext uri="{BB962C8B-B14F-4D97-AF65-F5344CB8AC3E}">
        <p14:creationId xmlns:p14="http://schemas.microsoft.com/office/powerpoint/2010/main" val="384875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err="1"/>
              <a:t>ElectroTite</a:t>
            </a:r>
            <a:r>
              <a:rPr lang="en-US" dirty="0"/>
              <a:t> Tank Sumps</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2"/>
            <a:ext cx="7313691" cy="4350470"/>
          </a:xfrm>
        </p:spPr>
        <p:txBody>
          <a:bodyPr/>
          <a:lstStyle/>
          <a:p>
            <a:pPr marL="457200" indent="-457200">
              <a:spcBef>
                <a:spcPts val="600"/>
              </a:spcBef>
            </a:pPr>
            <a:r>
              <a:rPr lang="en-US" sz="2800" dirty="0"/>
              <a:t>Eliminate the need to cut holes in </a:t>
            </a:r>
            <a:br>
              <a:rPr lang="en-US" sz="2800" dirty="0"/>
            </a:br>
            <a:r>
              <a:rPr lang="en-US" sz="2800" dirty="0"/>
              <a:t>sump for conduits</a:t>
            </a:r>
          </a:p>
          <a:p>
            <a:pPr marL="457200" indent="-457200">
              <a:spcBef>
                <a:spcPts val="600"/>
              </a:spcBef>
            </a:pPr>
            <a:r>
              <a:rPr lang="en-US" sz="2800" dirty="0"/>
              <a:t>Reduce the number of entry and </a:t>
            </a:r>
            <a:br>
              <a:rPr lang="en-US" sz="2800" dirty="0"/>
            </a:br>
            <a:r>
              <a:rPr lang="en-US" sz="2800" dirty="0"/>
              <a:t>leak points</a:t>
            </a:r>
          </a:p>
          <a:p>
            <a:pPr marL="457200" indent="-457200">
              <a:spcBef>
                <a:spcPts val="600"/>
              </a:spcBef>
            </a:pPr>
            <a:r>
              <a:rPr lang="en-US" sz="2800" dirty="0"/>
              <a:t>Allow space to re-route communication wires and loop additional sensors without entering sump</a:t>
            </a:r>
          </a:p>
          <a:p>
            <a:pPr marL="457200" indent="-457200">
              <a:spcBef>
                <a:spcPts val="600"/>
              </a:spcBef>
            </a:pPr>
            <a:r>
              <a:rPr lang="en-US" sz="2800" dirty="0"/>
              <a:t>Integrated factory-installed junction box </a:t>
            </a:r>
            <a:br>
              <a:rPr lang="en-US" sz="2800" dirty="0"/>
            </a:br>
            <a:r>
              <a:rPr lang="en-US" sz="2800" dirty="0"/>
              <a:t>for seal-offs and wiring connections</a:t>
            </a:r>
          </a:p>
        </p:txBody>
      </p:sp>
      <p:pic>
        <p:nvPicPr>
          <p:cNvPr id="4" name="Picture 3">
            <a:extLst>
              <a:ext uri="{FF2B5EF4-FFF2-40B4-BE49-F238E27FC236}">
                <a16:creationId xmlns:a16="http://schemas.microsoft.com/office/drawing/2014/main" id="{AC7318CA-8548-C940-AD45-F8E5025D04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043" y="1143000"/>
            <a:ext cx="3852409" cy="3428642"/>
          </a:xfrm>
          <a:prstGeom prst="rect">
            <a:avLst/>
          </a:prstGeom>
        </p:spPr>
      </p:pic>
      <p:sp>
        <p:nvSpPr>
          <p:cNvPr id="6" name="Content Placeholder 2">
            <a:extLst>
              <a:ext uri="{FF2B5EF4-FFF2-40B4-BE49-F238E27FC236}">
                <a16:creationId xmlns:a16="http://schemas.microsoft.com/office/drawing/2014/main" id="{BF43670C-AE17-F54B-8A82-D182823E9C3E}"/>
              </a:ext>
            </a:extLst>
          </p:cNvPr>
          <p:cNvSpPr txBox="1">
            <a:spLocks/>
          </p:cNvSpPr>
          <p:nvPr/>
        </p:nvSpPr>
        <p:spPr bwMode="auto">
          <a:xfrm>
            <a:off x="-1" y="5417271"/>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Variety of Options Available</a:t>
            </a:r>
            <a:endParaRPr lang="en-US" sz="2000" b="0" kern="0" dirty="0">
              <a:solidFill>
                <a:schemeClr val="accent2"/>
              </a:solidFill>
            </a:endParaRPr>
          </a:p>
        </p:txBody>
      </p:sp>
    </p:spTree>
    <p:extLst>
      <p:ext uri="{BB962C8B-B14F-4D97-AF65-F5344CB8AC3E}">
        <p14:creationId xmlns:p14="http://schemas.microsoft.com/office/powerpoint/2010/main" val="443263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44F-4E00-D84F-A3AD-CC7F7EBE7891}"/>
              </a:ext>
            </a:extLst>
          </p:cNvPr>
          <p:cNvSpPr>
            <a:spLocks noGrp="1"/>
          </p:cNvSpPr>
          <p:nvPr>
            <p:ph type="title"/>
          </p:nvPr>
        </p:nvSpPr>
        <p:spPr/>
        <p:txBody>
          <a:bodyPr/>
          <a:lstStyle/>
          <a:p>
            <a:r>
              <a:rPr lang="en-US" dirty="0"/>
              <a:t>Dual-Layer Access Pipes </a:t>
            </a:r>
          </a:p>
        </p:txBody>
      </p:sp>
      <p:sp>
        <p:nvSpPr>
          <p:cNvPr id="3" name="Content Placeholder 2">
            <a:extLst>
              <a:ext uri="{FF2B5EF4-FFF2-40B4-BE49-F238E27FC236}">
                <a16:creationId xmlns:a16="http://schemas.microsoft.com/office/drawing/2014/main" id="{0DC631A8-CA37-DE4A-AE04-00C8557C589A}"/>
              </a:ext>
            </a:extLst>
          </p:cNvPr>
          <p:cNvSpPr>
            <a:spLocks noGrp="1"/>
          </p:cNvSpPr>
          <p:nvPr>
            <p:ph idx="1"/>
          </p:nvPr>
        </p:nvSpPr>
        <p:spPr>
          <a:xfrm>
            <a:off x="4570413" y="1066801"/>
            <a:ext cx="7313691" cy="3941207"/>
          </a:xfrm>
        </p:spPr>
        <p:txBody>
          <a:bodyPr anchor="ctr" anchorCtr="0"/>
          <a:lstStyle/>
          <a:p>
            <a:pPr marL="457200" indent="-457200">
              <a:spcBef>
                <a:spcPts val="1200"/>
              </a:spcBef>
            </a:pPr>
            <a:r>
              <a:rPr lang="en-US" sz="2800" dirty="0"/>
              <a:t>Resist crushing</a:t>
            </a:r>
          </a:p>
          <a:p>
            <a:pPr marL="457200" indent="-457200">
              <a:spcBef>
                <a:spcPts val="1200"/>
              </a:spcBef>
            </a:pPr>
            <a:r>
              <a:rPr lang="en-US" sz="2800" dirty="0"/>
              <a:t>Add extra layer of protection</a:t>
            </a:r>
          </a:p>
          <a:p>
            <a:pPr marL="457200" indent="-457200">
              <a:spcBef>
                <a:spcPts val="1200"/>
              </a:spcBef>
            </a:pPr>
            <a:r>
              <a:rPr lang="en-US" sz="2800" dirty="0"/>
              <a:t>Allow for easy maintenance, </a:t>
            </a:r>
            <a:br>
              <a:rPr lang="en-US" sz="2800" dirty="0"/>
            </a:br>
            <a:r>
              <a:rPr lang="en-US" sz="2800" dirty="0"/>
              <a:t>repair, removal and replacement </a:t>
            </a:r>
            <a:br>
              <a:rPr lang="en-US" sz="2800" dirty="0"/>
            </a:br>
            <a:r>
              <a:rPr lang="en-US" sz="2800" dirty="0"/>
              <a:t>without breaking concrete</a:t>
            </a:r>
          </a:p>
        </p:txBody>
      </p:sp>
      <p:pic>
        <p:nvPicPr>
          <p:cNvPr id="6" name="Picture 5">
            <a:extLst>
              <a:ext uri="{FF2B5EF4-FFF2-40B4-BE49-F238E27FC236}">
                <a16:creationId xmlns:a16="http://schemas.microsoft.com/office/drawing/2014/main" id="{30FA9AD5-4A48-6248-8A75-CD7E740A95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788" y="1371600"/>
            <a:ext cx="4528272" cy="3520733"/>
          </a:xfrm>
          <a:prstGeom prst="rect">
            <a:avLst/>
          </a:prstGeom>
        </p:spPr>
      </p:pic>
      <p:sp>
        <p:nvSpPr>
          <p:cNvPr id="7" name="Content Placeholder 2">
            <a:extLst>
              <a:ext uri="{FF2B5EF4-FFF2-40B4-BE49-F238E27FC236}">
                <a16:creationId xmlns:a16="http://schemas.microsoft.com/office/drawing/2014/main" id="{81CC3460-702B-D345-B6A1-AC0ED68FCCA9}"/>
              </a:ext>
            </a:extLst>
          </p:cNvPr>
          <p:cNvSpPr txBox="1">
            <a:spLocks/>
          </p:cNvSpPr>
          <p:nvPr/>
        </p:nvSpPr>
        <p:spPr bwMode="auto">
          <a:xfrm>
            <a:off x="-1" y="5428482"/>
            <a:ext cx="12188826" cy="602529"/>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274320" tIns="91440" rIns="274320" bIns="91440" numCol="1" anchor="ctr" anchorCtr="0" compatLnSpc="1">
            <a:prstTxWarp prst="textNoShape">
              <a:avLst/>
            </a:prstTxWarp>
          </a:bodyPr>
          <a:lstStyle>
            <a:lvl1pPr marL="285750" indent="-285750" algn="l" rtl="0" eaLnBrk="1" fontAlgn="base" hangingPunct="1">
              <a:spcBef>
                <a:spcPct val="20000"/>
              </a:spcBef>
              <a:spcAft>
                <a:spcPct val="0"/>
              </a:spcAft>
              <a:buClr>
                <a:schemeClr val="accent1">
                  <a:lumMod val="90000"/>
                </a:schemeClr>
              </a:buClr>
              <a:buFont typeface="Wingdings" charset="0"/>
              <a:buChar char="§"/>
              <a:defRPr sz="1600" baseline="0">
                <a:solidFill>
                  <a:schemeClr val="bg2"/>
                </a:solidFill>
                <a:latin typeface="Arial" panose="020B0604020202020204" pitchFamily="34" charset="0"/>
                <a:ea typeface="+mn-ea"/>
                <a:cs typeface="Arial" panose="020B0604020202020204" pitchFamily="34" charset="0"/>
              </a:defRPr>
            </a:lvl1pPr>
            <a:lvl2pPr marL="630238" indent="-230188" algn="l" rtl="0" eaLnBrk="1" fontAlgn="base" hangingPunct="1">
              <a:spcBef>
                <a:spcPct val="20000"/>
              </a:spcBef>
              <a:spcAft>
                <a:spcPct val="0"/>
              </a:spcAft>
              <a:buClr>
                <a:schemeClr val="accent1">
                  <a:lumMod val="90000"/>
                </a:schemeClr>
              </a:buClr>
              <a:buFont typeface="Times" charset="0"/>
              <a:buChar char="•"/>
              <a:defRPr sz="1400" baseline="0">
                <a:solidFill>
                  <a:schemeClr val="bg2"/>
                </a:solidFill>
                <a:latin typeface="Arial" panose="020B0604020202020204" pitchFamily="34" charset="0"/>
                <a:ea typeface="+mn-ea"/>
                <a:cs typeface="Arial" panose="020B0604020202020204" pitchFamily="34" charset="0"/>
              </a:defRPr>
            </a:lvl2pPr>
            <a:lvl3pPr marL="973138" indent="-228600" algn="l" rtl="0" eaLnBrk="1" fontAlgn="base" hangingPunct="1">
              <a:spcBef>
                <a:spcPct val="20000"/>
              </a:spcBef>
              <a:spcAft>
                <a:spcPct val="0"/>
              </a:spcAft>
              <a:buClr>
                <a:schemeClr val="accent1">
                  <a:lumMod val="90000"/>
                </a:schemeClr>
              </a:buClr>
              <a:buChar char="-"/>
              <a:defRPr sz="1200" baseline="0">
                <a:solidFill>
                  <a:schemeClr val="bg2"/>
                </a:solidFill>
                <a:latin typeface="Arial" panose="020B0604020202020204" pitchFamily="34" charset="0"/>
                <a:ea typeface="+mn-ea"/>
                <a:cs typeface="Arial" panose="020B0604020202020204" pitchFamily="34" charset="0"/>
              </a:defRPr>
            </a:lvl3pPr>
            <a:lvl4pPr marL="1316038" indent="-228600" algn="l" rtl="0" eaLnBrk="1" fontAlgn="base" hangingPunct="1">
              <a:spcBef>
                <a:spcPct val="20000"/>
              </a:spcBef>
              <a:spcAft>
                <a:spcPct val="0"/>
              </a:spcAft>
              <a:buClr>
                <a:schemeClr val="accent1">
                  <a:lumMod val="90000"/>
                </a:schemeClr>
              </a:buClr>
              <a:buFont typeface="Times" charset="0"/>
              <a:buChar char="•"/>
              <a:defRPr sz="1000" baseline="0">
                <a:solidFill>
                  <a:schemeClr val="bg2"/>
                </a:solidFill>
                <a:latin typeface="Arial" panose="020B0604020202020204" pitchFamily="34" charset="0"/>
                <a:ea typeface="+mn-ea"/>
                <a:cs typeface="Arial" panose="020B0604020202020204" pitchFamily="34" charset="0"/>
              </a:defRPr>
            </a:lvl4pPr>
            <a:lvl5pPr marL="1658938" indent="-228600" algn="l" rtl="0" eaLnBrk="1" fontAlgn="base" hangingPunct="1">
              <a:spcBef>
                <a:spcPct val="20000"/>
              </a:spcBef>
              <a:spcAft>
                <a:spcPct val="0"/>
              </a:spcAft>
              <a:buClr>
                <a:schemeClr val="accent1">
                  <a:lumMod val="90000"/>
                </a:schemeClr>
              </a:buClr>
              <a:buChar char="-"/>
              <a:defRPr sz="900" baseline="0">
                <a:solidFill>
                  <a:schemeClr val="bg2"/>
                </a:solidFill>
                <a:latin typeface="Arial" panose="020B0604020202020204" pitchFamily="34" charset="0"/>
                <a:ea typeface="+mn-ea"/>
                <a:cs typeface="Arial" panose="020B0604020202020204" pitchFamily="34" charset="0"/>
              </a:defRPr>
            </a:lvl5pPr>
            <a:lvl6pPr marL="2116138" indent="-228600" algn="l" rtl="0" eaLnBrk="1" fontAlgn="base" hangingPunct="1">
              <a:spcBef>
                <a:spcPct val="20000"/>
              </a:spcBef>
              <a:spcAft>
                <a:spcPct val="0"/>
              </a:spcAft>
              <a:buClr>
                <a:srgbClr val="FF8000"/>
              </a:buClr>
              <a:buChar char="-"/>
              <a:defRPr sz="1600">
                <a:solidFill>
                  <a:schemeClr val="tx1"/>
                </a:solidFill>
                <a:latin typeface="+mn-lt"/>
                <a:ea typeface="+mn-ea"/>
              </a:defRPr>
            </a:lvl6pPr>
            <a:lvl7pPr marL="2573338" indent="-228600" algn="l" rtl="0" eaLnBrk="1" fontAlgn="base" hangingPunct="1">
              <a:spcBef>
                <a:spcPct val="20000"/>
              </a:spcBef>
              <a:spcAft>
                <a:spcPct val="0"/>
              </a:spcAft>
              <a:buClr>
                <a:srgbClr val="FF8000"/>
              </a:buClr>
              <a:buChar char="-"/>
              <a:defRPr sz="1600">
                <a:solidFill>
                  <a:schemeClr val="tx1"/>
                </a:solidFill>
                <a:latin typeface="+mn-lt"/>
                <a:ea typeface="+mn-ea"/>
              </a:defRPr>
            </a:lvl7pPr>
            <a:lvl8pPr marL="3030538" indent="-228600" algn="l" rtl="0" eaLnBrk="1" fontAlgn="base" hangingPunct="1">
              <a:spcBef>
                <a:spcPct val="20000"/>
              </a:spcBef>
              <a:spcAft>
                <a:spcPct val="0"/>
              </a:spcAft>
              <a:buClr>
                <a:srgbClr val="FF8000"/>
              </a:buClr>
              <a:buChar char="-"/>
              <a:defRPr sz="1600">
                <a:solidFill>
                  <a:schemeClr val="tx1"/>
                </a:solidFill>
                <a:latin typeface="+mn-lt"/>
                <a:ea typeface="+mn-ea"/>
              </a:defRPr>
            </a:lvl8pPr>
            <a:lvl9pPr marL="3487738" indent="-228600" algn="l" rtl="0" eaLnBrk="1" fontAlgn="base" hangingPunct="1">
              <a:spcBef>
                <a:spcPct val="20000"/>
              </a:spcBef>
              <a:spcAft>
                <a:spcPct val="0"/>
              </a:spcAft>
              <a:buClr>
                <a:srgbClr val="FF8000"/>
              </a:buClr>
              <a:buChar char="-"/>
              <a:defRPr sz="1600">
                <a:solidFill>
                  <a:schemeClr val="tx1"/>
                </a:solidFill>
                <a:latin typeface="+mn-lt"/>
                <a:ea typeface="+mn-ea"/>
              </a:defRPr>
            </a:lvl9pPr>
          </a:lstStyle>
          <a:p>
            <a:pPr marL="0" indent="0" algn="ctr">
              <a:spcBef>
                <a:spcPts val="1200"/>
              </a:spcBef>
              <a:buNone/>
            </a:pPr>
            <a:r>
              <a:rPr lang="en-US" sz="2000" kern="0" dirty="0">
                <a:solidFill>
                  <a:schemeClr val="accent2"/>
                </a:solidFill>
              </a:rPr>
              <a:t>Available in 4" and NEW 6"</a:t>
            </a:r>
            <a:endParaRPr lang="en-US" sz="2000" b="0" kern="0" dirty="0">
              <a:solidFill>
                <a:schemeClr val="accent2"/>
              </a:solidFill>
            </a:endParaRPr>
          </a:p>
        </p:txBody>
      </p:sp>
    </p:spTree>
    <p:extLst>
      <p:ext uri="{BB962C8B-B14F-4D97-AF65-F5344CB8AC3E}">
        <p14:creationId xmlns:p14="http://schemas.microsoft.com/office/powerpoint/2010/main" val="929144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ibrelite_EMEA_Template-Widescreen">
  <a:themeElements>
    <a:clrScheme name="">
      <a:dk1>
        <a:srgbClr val="000000"/>
      </a:dk1>
      <a:lt1>
        <a:srgbClr val="FFFFFF"/>
      </a:lt1>
      <a:dk2>
        <a:srgbClr val="000000"/>
      </a:dk2>
      <a:lt2>
        <a:srgbClr val="808080"/>
      </a:lt2>
      <a:accent1>
        <a:srgbClr val="A8E2FF"/>
      </a:accent1>
      <a:accent2>
        <a:srgbClr val="006699"/>
      </a:accent2>
      <a:accent3>
        <a:srgbClr val="FFFFFF"/>
      </a:accent3>
      <a:accent4>
        <a:srgbClr val="000000"/>
      </a:accent4>
      <a:accent5>
        <a:srgbClr val="D1EEFF"/>
      </a:accent5>
      <a:accent6>
        <a:srgbClr val="005C8A"/>
      </a:accent6>
      <a:hlink>
        <a:srgbClr val="66CCFF"/>
      </a:hlink>
      <a:folHlink>
        <a:srgbClr val="FF8000"/>
      </a:folHlink>
    </a:clrScheme>
    <a:fontScheme name="Env Sales Mtg F">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 charset="0"/>
          </a:defRPr>
        </a:defPPr>
      </a:lstStyle>
    </a:lnDef>
  </a:objectDefaults>
  <a:extraClrSchemeLst>
    <a:extraClrScheme>
      <a:clrScheme name="Env Sales Mtg 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v Sales Mtg 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v Sales Mtg 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v Sales Mtg 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v Sales Mtg 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v Sales Mtg 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v Sales Mtg 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v Sales Mtg 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v Sales Mtg 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v Sales Mtg 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v Sales Mtg 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v Sales Mtg 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Fibrelite_EMEA_Template-Widescreen.potx</Template>
  <TotalTime>21117</TotalTime>
  <Words>964</Words>
  <Application>Microsoft Macintosh PowerPoint</Application>
  <PresentationFormat>Custom</PresentationFormat>
  <Paragraphs>144</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vt:lpstr>
      <vt:lpstr>Wingdings</vt:lpstr>
      <vt:lpstr>Fibrelite_EMEA_Template-Widescreen</vt:lpstr>
      <vt:lpstr>Above Ground Maintenance,  Above &amp; Beyond Performance</vt:lpstr>
      <vt:lpstr>Above Ground Maintenance,  Above &amp; Beyond Performance</vt:lpstr>
      <vt:lpstr>The Best - and Most Complete - Package  in Underground Dispensing</vt:lpstr>
      <vt:lpstr>Key Features</vt:lpstr>
      <vt:lpstr>Key Features</vt:lpstr>
      <vt:lpstr>The Loop System contains fewer parts  to stock and install</vt:lpstr>
      <vt:lpstr>Loop System Parts</vt:lpstr>
      <vt:lpstr>ElectroTite Tank Sumps</vt:lpstr>
      <vt:lpstr>Dual-Layer Access Pipes </vt:lpstr>
      <vt:lpstr>UL 971-Listed Coaxial Pipes</vt:lpstr>
      <vt:lpstr>Dual-Sided Rigid Entry Fittings </vt:lpstr>
      <vt:lpstr>Double-Wall Pipe Couplings (DPC)</vt:lpstr>
      <vt:lpstr>10 Plus Emergency Valves </vt:lpstr>
      <vt:lpstr>Pre-Fabricated Quick-Couple Dispenser Sumps</vt:lpstr>
      <vt:lpstr>High-Flow Dispenser Sumps </vt:lpstr>
      <vt:lpstr>PowerPoint Presentation</vt:lpstr>
      <vt:lpstr>Planning</vt:lpstr>
      <vt:lpstr>Building</vt:lpstr>
      <vt:lpstr>Service &amp; Repair</vt:lpstr>
      <vt:lpstr>Case Study | Englefield Oil · Marion, OH</vt:lpstr>
      <vt:lpstr>Problems Solved by the Loop System</vt:lpstr>
      <vt:lpstr>Problems Solved by the Loop System</vt:lpstr>
      <vt:lpstr>What’s in it for Me?</vt:lpstr>
      <vt:lpstr>Quick Connect Dispenser Sumps</vt:lpstr>
      <vt:lpstr>The Best - and Most Complete - Package  in Underground Dispensing</vt:lpstr>
      <vt:lpstr>Who Is Specifying the Loop System?</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The Way In Fluid Handling Solutions Worldwide</dc:title>
  <dc:creator>Keith Moye</dc:creator>
  <cp:lastModifiedBy>Emily Stevens</cp:lastModifiedBy>
  <cp:revision>1182</cp:revision>
  <cp:lastPrinted>2020-01-21T13:48:02Z</cp:lastPrinted>
  <dcterms:created xsi:type="dcterms:W3CDTF">2011-12-22T18:46:02Z</dcterms:created>
  <dcterms:modified xsi:type="dcterms:W3CDTF">2020-01-29T20:55:12Z</dcterms:modified>
</cp:coreProperties>
</file>